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9.xml" ContentType="application/vnd.openxmlformats-officedocument.presentationml.notesSlide+xml"/>
  <Override PartName="/ppt/embeddings/oleObject5.bin" ContentType="application/vnd.openxmlformats-officedocument.oleObject"/>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15"/>
  </p:notesMasterIdLst>
  <p:handoutMasterIdLst>
    <p:handoutMasterId r:id="rId16"/>
  </p:handoutMasterIdLst>
  <p:sldIdLst>
    <p:sldId id="256" r:id="rId2"/>
    <p:sldId id="257" r:id="rId3"/>
    <p:sldId id="258" r:id="rId4"/>
    <p:sldId id="260" r:id="rId5"/>
    <p:sldId id="261" r:id="rId6"/>
    <p:sldId id="262" r:id="rId7"/>
    <p:sldId id="263" r:id="rId8"/>
    <p:sldId id="265" r:id="rId9"/>
    <p:sldId id="266" r:id="rId10"/>
    <p:sldId id="267" r:id="rId11"/>
    <p:sldId id="268" r:id="rId12"/>
    <p:sldId id="271"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58" autoAdjust="0"/>
  </p:normalViewPr>
  <p:slideViewPr>
    <p:cSldViewPr snapToGrid="0" snapToObjects="1">
      <p:cViewPr>
        <p:scale>
          <a:sx n="75" d="100"/>
          <a:sy n="75" d="100"/>
        </p:scale>
        <p:origin x="-560" y="-4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 Id="rId2"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 Id="rId2"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2B6A889-753A-F242-AA11-5A8C7810D63F}" type="datetime1">
              <a:rPr lang="en-US" smtClean="0"/>
              <a:t>6/8/15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B7F0AAE-4B64-2B48-BE9E-799FF20D8EFE}" type="slidenum">
              <a:rPr lang="en-US" smtClean="0"/>
              <a:t>‹#›</a:t>
            </a:fld>
            <a:endParaRPr lang="en-US"/>
          </a:p>
        </p:txBody>
      </p:sp>
    </p:spTree>
    <p:extLst>
      <p:ext uri="{BB962C8B-B14F-4D97-AF65-F5344CB8AC3E}">
        <p14:creationId xmlns:p14="http://schemas.microsoft.com/office/powerpoint/2010/main" val="29693999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DAF0D2-C3E7-3D4C-AC90-0C88761377B3}" type="datetime1">
              <a:rPr lang="en-US" smtClean="0"/>
              <a:t>6/8/15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5102967-BEC4-0F46-A022-1564C826E33F}" type="slidenum">
              <a:rPr lang="en-US" smtClean="0"/>
              <a:t>‹#›</a:t>
            </a:fld>
            <a:endParaRPr lang="en-US"/>
          </a:p>
        </p:txBody>
      </p:sp>
    </p:spTree>
    <p:extLst>
      <p:ext uri="{BB962C8B-B14F-4D97-AF65-F5344CB8AC3E}">
        <p14:creationId xmlns:p14="http://schemas.microsoft.com/office/powerpoint/2010/main" val="12683364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my name is Matt Anthony and I will be presenting on the upcoming results of an experiment performed at Columbia University’s Nevis Labs measuring the light and charge yield of electronic recoils in LXe at low energies and at different electric fields.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a:t>
            </a:fld>
            <a:endParaRPr lang="en-US"/>
          </a:p>
        </p:txBody>
      </p:sp>
    </p:spTree>
    <p:extLst>
      <p:ext uri="{BB962C8B-B14F-4D97-AF65-F5344CB8AC3E}">
        <p14:creationId xmlns:p14="http://schemas.microsoft.com/office/powerpoint/2010/main" val="13926935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Before continuing, I would like to note</a:t>
            </a:r>
            <a:r>
              <a:rPr lang="en-US" baseline="0" dirty="0" smtClean="0"/>
              <a:t> that ALL DATA ARE PRELIMINARY</a:t>
            </a:r>
            <a:endParaRPr lang="en-US" dirty="0" smtClean="0"/>
          </a:p>
          <a:p>
            <a:pPr marL="171450" indent="-171450">
              <a:buFont typeface="Arial"/>
              <a:buChar char="•"/>
            </a:pPr>
            <a:r>
              <a:rPr lang="en-US" dirty="0" smtClean="0"/>
              <a:t>Shown here are our two coincidence spectra at a single drift field</a:t>
            </a:r>
          </a:p>
          <a:p>
            <a:pPr marL="171450" indent="-171450">
              <a:buFont typeface="Arial"/>
              <a:buChar char="•"/>
            </a:pPr>
            <a:r>
              <a:rPr lang="en-US" dirty="0" smtClean="0"/>
              <a:t>On the y-axis of each is the energy</a:t>
            </a:r>
            <a:r>
              <a:rPr lang="en-US" baseline="0" dirty="0" smtClean="0"/>
              <a:t> deposited in the </a:t>
            </a:r>
            <a:r>
              <a:rPr lang="en-US" baseline="0" dirty="0" err="1" smtClean="0"/>
              <a:t>Ge</a:t>
            </a:r>
            <a:r>
              <a:rPr lang="en-US" baseline="0" dirty="0" smtClean="0"/>
              <a:t> subtracted from the starting energy of the photon</a:t>
            </a:r>
          </a:p>
          <a:p>
            <a:pPr marL="171450" indent="-171450">
              <a:buFont typeface="Arial"/>
              <a:buChar char="•"/>
            </a:pPr>
            <a:r>
              <a:rPr lang="en-US" baseline="0" dirty="0" smtClean="0"/>
              <a:t>X-axis on the left plot is S1 and x-axis on right plot is S2 signal</a:t>
            </a:r>
          </a:p>
          <a:p>
            <a:pPr marL="171450" indent="-171450">
              <a:buFont typeface="Arial"/>
              <a:buChar char="•"/>
            </a:pPr>
            <a:r>
              <a:rPr lang="en-US" baseline="0" dirty="0" smtClean="0"/>
              <a:t>We project this spectra into S1 and S2 space after making energy cuts and the resulting plot can be seen below each spectrum</a:t>
            </a:r>
          </a:p>
          <a:p>
            <a:pPr marL="171450" indent="-171450">
              <a:buFont typeface="Arial"/>
              <a:buChar char="•"/>
            </a:pPr>
            <a:r>
              <a:rPr lang="en-US" baseline="0" dirty="0" smtClean="0"/>
              <a:t>Finally, to determine the yield, we fit these final spectra with a Gaussian</a:t>
            </a:r>
          </a:p>
          <a:p>
            <a:pPr marL="628650" lvl="1" indent="-171450">
              <a:buFont typeface="Arial"/>
              <a:buChar char="•"/>
            </a:pPr>
            <a:r>
              <a:rPr lang="en-US" baseline="0" dirty="0" smtClean="0"/>
              <a:t>This procedure continued down to 1 keV</a:t>
            </a:r>
            <a:endParaRPr lang="en-US" dirty="0" smtClean="0"/>
          </a:p>
          <a:p>
            <a:endParaRPr lang="en-US" dirty="0" smtClean="0"/>
          </a:p>
          <a:p>
            <a:r>
              <a:rPr lang="en-US" dirty="0" smtClean="0"/>
              <a:t>The two top figures</a:t>
            </a:r>
            <a:r>
              <a:rPr lang="en-US" baseline="0" dirty="0" smtClean="0"/>
              <a:t> on this slide are sample coincidence spectra.  On the y-axis of each is the energy deposited in the LXe (determined by subtracting the energy deposited in </a:t>
            </a:r>
            <a:r>
              <a:rPr lang="en-US" baseline="0" dirty="0" err="1" smtClean="0"/>
              <a:t>HPGe</a:t>
            </a:r>
            <a:r>
              <a:rPr lang="en-US" baseline="0" dirty="0" smtClean="0"/>
              <a:t> from the initial energy of the photon) while the x-axis on the left plot is the S1 signal and x-axis on the right plot is the S2 signal.  </a:t>
            </a:r>
          </a:p>
          <a:p>
            <a:endParaRPr lang="en-US" baseline="0" dirty="0" smtClean="0"/>
          </a:p>
          <a:p>
            <a:r>
              <a:rPr lang="en-US" baseline="0" dirty="0" smtClean="0"/>
              <a:t>Below these are the projections of the above plots into S1 and S2 space, respectively AFTER a cut in the energy.  To determine the light and the charge yield at a certain energy and drift field, you simply fit these spectra.  </a:t>
            </a:r>
          </a:p>
        </p:txBody>
      </p:sp>
      <p:sp>
        <p:nvSpPr>
          <p:cNvPr id="4" name="Slide Number Placeholder 3"/>
          <p:cNvSpPr>
            <a:spLocks noGrp="1"/>
          </p:cNvSpPr>
          <p:nvPr>
            <p:ph type="sldNum" sz="quarter" idx="10"/>
          </p:nvPr>
        </p:nvSpPr>
        <p:spPr/>
        <p:txBody>
          <a:bodyPr/>
          <a:lstStyle/>
          <a:p>
            <a:fld id="{65102967-BEC4-0F46-A022-1564C826E33F}" type="slidenum">
              <a:rPr lang="en-US" smtClean="0"/>
              <a:t>10</a:t>
            </a:fld>
            <a:endParaRPr lang="en-US"/>
          </a:p>
        </p:txBody>
      </p:sp>
    </p:spTree>
    <p:extLst>
      <p:ext uri="{BB962C8B-B14F-4D97-AF65-F5344CB8AC3E}">
        <p14:creationId xmlns:p14="http://schemas.microsoft.com/office/powerpoint/2010/main" val="218158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By looking at each energy slice at each field, you produce the following light and charge yield plots</a:t>
            </a:r>
          </a:p>
          <a:p>
            <a:pPr marL="628650" lvl="1" indent="-171450">
              <a:buFont typeface="Arial"/>
              <a:buChar char="•"/>
            </a:pPr>
            <a:r>
              <a:rPr lang="en-US" dirty="0" smtClean="0"/>
              <a:t>Again, THESE</a:t>
            </a:r>
            <a:r>
              <a:rPr lang="en-US" baseline="0" dirty="0" smtClean="0"/>
              <a:t> RESULTS ARE PRELIMINARY AND SUBJECT TO CHANGE</a:t>
            </a:r>
          </a:p>
          <a:p>
            <a:pPr marL="171450" lvl="0" indent="-171450">
              <a:buFont typeface="Arial"/>
              <a:buChar char="•"/>
            </a:pPr>
            <a:r>
              <a:rPr lang="en-US" baseline="0" dirty="0" smtClean="0"/>
              <a:t>On the x-axis for each plot is the recoil energy and on the y-axis of the left plot is the light yield and on the y-axis of the right plot is the charge yield</a:t>
            </a:r>
          </a:p>
          <a:p>
            <a:pPr marL="171450" lvl="0" indent="-171450">
              <a:buFont typeface="Arial"/>
              <a:buChar char="•"/>
            </a:pPr>
            <a:r>
              <a:rPr lang="en-US" baseline="0" dirty="0" smtClean="0"/>
              <a:t>The different color marks represent the different drift fields used</a:t>
            </a:r>
          </a:p>
          <a:p>
            <a:pPr marL="171450" lvl="0" indent="-171450">
              <a:buFont typeface="Arial"/>
              <a:buChar char="•"/>
            </a:pPr>
            <a:r>
              <a:rPr lang="en-US" baseline="0" dirty="0" smtClean="0"/>
              <a:t>While these plots only go down to 3 keV, we did measure down to 1 keV</a:t>
            </a:r>
          </a:p>
          <a:p>
            <a:pPr marL="171450" lvl="0" indent="-171450">
              <a:buFont typeface="Arial"/>
              <a:buChar char="•"/>
            </a:pPr>
            <a:r>
              <a:rPr lang="en-US" baseline="0" dirty="0" smtClean="0"/>
              <a:t>We are still working on finalizing our low energy analysis and our absolute yield determination</a:t>
            </a:r>
            <a:endParaRPr lang="en-US" dirty="0" smtClean="0"/>
          </a:p>
          <a:p>
            <a:endParaRPr lang="en-US" dirty="0" smtClean="0"/>
          </a:p>
          <a:p>
            <a:r>
              <a:rPr lang="en-US" dirty="0" smtClean="0"/>
              <a:t>By looking at each energy slice at each field you can produce the following yield plots and these are the preliminary results for our measurement of the light and charge</a:t>
            </a:r>
            <a:r>
              <a:rPr lang="en-US" baseline="0" dirty="0" smtClean="0"/>
              <a:t> yield of LXe.</a:t>
            </a:r>
            <a:r>
              <a:rPr lang="en-US" dirty="0" smtClean="0"/>
              <a:t>  On the y-axis is light yield for the left plot and the absolute charge yield for the right plot.  The absolute yield means that we have accounted for extraction efficiency</a:t>
            </a:r>
            <a:r>
              <a:rPr lang="en-US" baseline="0" dirty="0" smtClean="0"/>
              <a:t>.  On the x-axis for both plots is the energy of the interaction in the xenon.  The different color marks represent the different drift fields used</a:t>
            </a:r>
            <a:r>
              <a:rPr lang="en-US" dirty="0" smtClean="0"/>
              <a:t>.  </a:t>
            </a:r>
            <a:r>
              <a:rPr lang="en-US" baseline="0" dirty="0" smtClean="0"/>
              <a:t>Please note that while these plots only go as low as 3 keV, we did measure down to 1 keV.</a:t>
            </a:r>
          </a:p>
          <a:p>
            <a:endParaRPr lang="en-US" baseline="0" dirty="0" smtClean="0"/>
          </a:p>
          <a:p>
            <a:r>
              <a:rPr lang="en-US" baseline="0" dirty="0" smtClean="0"/>
              <a:t>Still working on absolute light yield – must account for light collection efficiency which is an ongoing analysis.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11</a:t>
            </a:fld>
            <a:endParaRPr lang="en-US"/>
          </a:p>
        </p:txBody>
      </p:sp>
    </p:spTree>
    <p:extLst>
      <p:ext uri="{BB962C8B-B14F-4D97-AF65-F5344CB8AC3E}">
        <p14:creationId xmlns:p14="http://schemas.microsoft.com/office/powerpoint/2010/main" val="1531448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 few important trends to notice</a:t>
            </a:r>
          </a:p>
          <a:p>
            <a:pPr marL="628650" lvl="1" indent="-171450">
              <a:buFont typeface="Arial"/>
              <a:buChar char="•"/>
            </a:pPr>
            <a:r>
              <a:rPr lang="en-US" dirty="0" smtClean="0"/>
              <a:t>S1 and S2 anti-correlated with respect to field – as you increase the drift in </a:t>
            </a:r>
            <a:r>
              <a:rPr lang="en-US" dirty="0" err="1" smtClean="0"/>
              <a:t>Lxe</a:t>
            </a:r>
            <a:r>
              <a:rPr lang="en-US" dirty="0" smtClean="0"/>
              <a:t>,</a:t>
            </a:r>
            <a:r>
              <a:rPr lang="en-US" baseline="0" dirty="0" smtClean="0"/>
              <a:t> the S1 signal is reduced but the charge yield increases</a:t>
            </a:r>
          </a:p>
          <a:p>
            <a:pPr marL="1085850" lvl="2" indent="-171450">
              <a:buFont typeface="Arial"/>
              <a:buChar char="•"/>
            </a:pPr>
            <a:r>
              <a:rPr lang="en-US" baseline="0" dirty="0" smtClean="0"/>
              <a:t>Good agreement with the previous results mentioned earlier at a single energy</a:t>
            </a:r>
          </a:p>
          <a:p>
            <a:pPr marL="628650" lvl="1" indent="-171450">
              <a:buFont typeface="Arial"/>
              <a:buChar char="•"/>
            </a:pPr>
            <a:r>
              <a:rPr lang="en-US" baseline="0" dirty="0" smtClean="0"/>
              <a:t>Below 10 keV, light yield increases with energy while charge yield decreases with energy</a:t>
            </a:r>
          </a:p>
          <a:p>
            <a:pPr marL="171450" marR="0" lvl="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Again, we are still working on finalizing our low energy analysis and our absolute yield determination so please stay tuned for the final results!</a:t>
            </a:r>
            <a:endParaRPr lang="en-US" dirty="0" smtClean="0"/>
          </a:p>
          <a:p>
            <a:endParaRPr lang="en-US" dirty="0" smtClean="0"/>
          </a:p>
          <a:p>
            <a:endParaRPr lang="en-US" dirty="0" smtClean="0"/>
          </a:p>
          <a:p>
            <a:r>
              <a:rPr lang="en-US" dirty="0" smtClean="0"/>
              <a:t>A few important trends to notice with these plots.</a:t>
            </a:r>
          </a:p>
          <a:p>
            <a:pPr marL="0" indent="0">
              <a:buNone/>
            </a:pPr>
            <a:endParaRPr lang="en-US" dirty="0" smtClean="0"/>
          </a:p>
          <a:p>
            <a:pPr marL="0" indent="0">
              <a:buNone/>
            </a:pPr>
            <a:r>
              <a:rPr lang="en-US" dirty="0" smtClean="0"/>
              <a:t>First,</a:t>
            </a:r>
            <a:r>
              <a:rPr lang="en-US" baseline="0" dirty="0" smtClean="0"/>
              <a:t> </a:t>
            </a:r>
            <a:r>
              <a:rPr lang="en-US" dirty="0" smtClean="0"/>
              <a:t>the S1 and S2 are anti-correlated with respect to field.</a:t>
            </a:r>
            <a:r>
              <a:rPr lang="en-US" baseline="0" dirty="0" smtClean="0"/>
              <a:t>  As you increase the drift field in the LXe, the S1 signal is reduced but the charge yield increases.  This is in good agreement with the previous results mentioned earlier at a single energy.</a:t>
            </a:r>
            <a:endParaRPr lang="en-US" dirty="0" smtClean="0"/>
          </a:p>
          <a:p>
            <a:pPr marL="0" indent="0">
              <a:buNone/>
            </a:pPr>
            <a:r>
              <a:rPr lang="en-US" dirty="0" smtClean="0"/>
              <a:t>Second, below</a:t>
            </a:r>
            <a:r>
              <a:rPr lang="en-US" baseline="0" dirty="0" smtClean="0"/>
              <a:t> 10 keV, light yield increases with energy while charge yield decreases with energy.</a:t>
            </a:r>
          </a:p>
          <a:p>
            <a:pPr marL="0" indent="0">
              <a:buNone/>
            </a:pPr>
            <a:endParaRPr lang="en-US" baseline="0" dirty="0" smtClean="0"/>
          </a:p>
          <a:p>
            <a:pPr marL="0" indent="0">
              <a:buNone/>
            </a:pPr>
            <a:r>
              <a:rPr lang="en-US" dirty="0" smtClean="0"/>
              <a:t>Again, we measured the light and charge yield down to 1 keV and are completing absolute yield analyses so please stay tuned for the final results!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12</a:t>
            </a:fld>
            <a:endParaRPr lang="en-US"/>
          </a:p>
        </p:txBody>
      </p:sp>
    </p:spTree>
    <p:extLst>
      <p:ext uri="{BB962C8B-B14F-4D97-AF65-F5344CB8AC3E}">
        <p14:creationId xmlns:p14="http://schemas.microsoft.com/office/powerpoint/2010/main" val="3777147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 wanted to take a little</a:t>
            </a:r>
            <a:r>
              <a:rPr lang="en-US" baseline="0" dirty="0" smtClean="0"/>
              <a:t> time to mention our upcoming measurement of the light and charge yield for nuclear recoils</a:t>
            </a:r>
          </a:p>
          <a:p>
            <a:pPr marL="628650" lvl="1" indent="-171450">
              <a:buFont typeface="Arial"/>
              <a:buChar char="•"/>
            </a:pPr>
            <a:r>
              <a:rPr lang="en-US" baseline="0" dirty="0" smtClean="0"/>
              <a:t>We are in the process of preparing neriX for this run and hopefully will begin soon</a:t>
            </a:r>
          </a:p>
          <a:p>
            <a:pPr marL="628650" lvl="1" indent="-171450">
              <a:buFont typeface="Arial"/>
              <a:buChar char="•"/>
            </a:pPr>
            <a:r>
              <a:rPr lang="en-US" baseline="0" dirty="0" smtClean="0"/>
              <a:t>Measurement will be similar to electronic recoil measurement but with Cs source replaced by a neutron generator and the </a:t>
            </a:r>
            <a:r>
              <a:rPr lang="en-US" baseline="0" dirty="0" err="1" smtClean="0"/>
              <a:t>Ge</a:t>
            </a:r>
            <a:r>
              <a:rPr lang="en-US" baseline="0" dirty="0" smtClean="0"/>
              <a:t> replaced by multiple liquid scintillators</a:t>
            </a:r>
          </a:p>
          <a:p>
            <a:pPr marL="171450" lvl="0" indent="-171450">
              <a:buFont typeface="Arial"/>
              <a:buChar char="•"/>
            </a:pPr>
            <a:r>
              <a:rPr lang="en-US" baseline="0" dirty="0" smtClean="0"/>
              <a:t>Thank you for your time.</a:t>
            </a:r>
            <a:endParaRPr lang="en-US" dirty="0" smtClean="0"/>
          </a:p>
          <a:p>
            <a:endParaRPr lang="en-US" dirty="0" smtClean="0"/>
          </a:p>
          <a:p>
            <a:endParaRPr lang="en-US" dirty="0" smtClean="0"/>
          </a:p>
          <a:p>
            <a:r>
              <a:rPr lang="en-US" dirty="0" smtClean="0"/>
              <a:t>I wanted to take a little</a:t>
            </a:r>
            <a:r>
              <a:rPr lang="en-US" baseline="0" dirty="0" smtClean="0"/>
              <a:t> time to speak about our upcoming measurement of the light and charge yield for nuclear recoils.  We are in the process of preparing neriX for its second run and hopefully will begin shortly.</a:t>
            </a:r>
          </a:p>
          <a:p>
            <a:endParaRPr lang="en-US" baseline="0" dirty="0" smtClean="0"/>
          </a:p>
          <a:p>
            <a:r>
              <a:rPr lang="en-US" baseline="0" dirty="0" smtClean="0"/>
              <a:t>This measurement will be very similar to the electronic recoil measurement with the Cs source replaced by a neutron generator and the </a:t>
            </a:r>
            <a:r>
              <a:rPr lang="en-US" baseline="0" dirty="0" err="1" smtClean="0"/>
              <a:t>HPGe</a:t>
            </a:r>
            <a:r>
              <a:rPr lang="en-US" baseline="0" dirty="0" smtClean="0"/>
              <a:t> replaced by multiple liquid scintillators.</a:t>
            </a:r>
          </a:p>
          <a:p>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While similar, this experiment will have a few added complications.  For example, the liquid scintillator we use has no energy resolution, only pulse shape discrimination, so energy is completely determined by the scattering angle inside the LXe.  Also, the neutron time of flight is much more difficult to account for in the coincidence trigger compared to the photon time of flight.  Ultimately though, we hope to measure the light and charge yield for nuclear recoils down to 1 keV as well.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13</a:t>
            </a:fld>
            <a:endParaRPr lang="en-US"/>
          </a:p>
        </p:txBody>
      </p:sp>
    </p:spTree>
    <p:extLst>
      <p:ext uri="{BB962C8B-B14F-4D97-AF65-F5344CB8AC3E}">
        <p14:creationId xmlns:p14="http://schemas.microsoft.com/office/powerpoint/2010/main" val="1177537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Dual-phase</a:t>
            </a:r>
            <a:r>
              <a:rPr lang="en-US" baseline="0" dirty="0" smtClean="0"/>
              <a:t> detectors</a:t>
            </a:r>
          </a:p>
          <a:p>
            <a:pPr marL="628650" lvl="1" indent="-171450">
              <a:buFont typeface="Arial"/>
              <a:buChar char="•"/>
            </a:pPr>
            <a:r>
              <a:rPr lang="en-US" baseline="0" dirty="0" smtClean="0"/>
              <a:t>Particle interacts and excites and ionizes – different amount depending on type of particle</a:t>
            </a:r>
          </a:p>
          <a:p>
            <a:pPr marL="628650" lvl="1" indent="-171450">
              <a:buFont typeface="Arial"/>
              <a:buChar char="•"/>
            </a:pPr>
            <a:r>
              <a:rPr lang="en-US" baseline="0" dirty="0" smtClean="0"/>
              <a:t>Excitation + recombination lead to prompt scintillation, S1</a:t>
            </a:r>
          </a:p>
          <a:p>
            <a:pPr marL="628650" lvl="1" indent="-171450">
              <a:buFont typeface="Arial"/>
              <a:buChar char="•"/>
            </a:pPr>
            <a:r>
              <a:rPr lang="en-US" baseline="0" dirty="0" smtClean="0"/>
              <a:t>Free electrons drifted to gas layer lead to proportional scintillation, S2</a:t>
            </a:r>
            <a:endParaRPr lang="en-US" dirty="0" smtClean="0"/>
          </a:p>
          <a:p>
            <a:endParaRPr lang="en-US" dirty="0" smtClean="0"/>
          </a:p>
          <a:p>
            <a:r>
              <a:rPr lang="en-US" dirty="0" smtClean="0"/>
              <a:t>Currently, LXe</a:t>
            </a:r>
            <a:r>
              <a:rPr lang="en-US" baseline="0" dirty="0" smtClean="0"/>
              <a:t> experiments lead the search in many types of dark matter interactions.  As many of you likely know, these types of detectors are called dual-phase since they contain both LXe and </a:t>
            </a:r>
            <a:r>
              <a:rPr lang="en-US" baseline="0" dirty="0" err="1" smtClean="0"/>
              <a:t>GXe</a:t>
            </a:r>
            <a:r>
              <a:rPr lang="en-US" baseline="0" dirty="0" smtClean="0"/>
              <a:t>.  The concept of these detectors is fairly straight-forward: a particle comes into the LXe portion of the detector and interacts.  This interaction will excite and ionize xenon atoms (in different amounts depending on the type of particle – useful for discrimination).  The excitation of xenon atoms and the ionization + recombination lead to prompt light emission, known as the S1 signal, and the free electrons, when drifted to the gas layer and accelerated through, produce the proportional scintillation signal, known as the S2 signal.</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2</a:t>
            </a:fld>
            <a:endParaRPr lang="en-US"/>
          </a:p>
        </p:txBody>
      </p:sp>
    </p:spTree>
    <p:extLst>
      <p:ext uri="{BB962C8B-B14F-4D97-AF65-F5344CB8AC3E}">
        <p14:creationId xmlns:p14="http://schemas.microsoft.com/office/powerpoint/2010/main" val="3991195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Improve understanding of interactions in LXe</a:t>
            </a:r>
            <a:r>
              <a:rPr lang="en-US" baseline="0" dirty="0" smtClean="0"/>
              <a:t> by characterizing light and charge yield at </a:t>
            </a:r>
            <a:r>
              <a:rPr lang="en-US" baseline="0" dirty="0" err="1" smtClean="0"/>
              <a:t>lw</a:t>
            </a:r>
            <a:r>
              <a:rPr lang="en-US" baseline="0" dirty="0" smtClean="0"/>
              <a:t> energies and different fields</a:t>
            </a:r>
          </a:p>
          <a:p>
            <a:pPr marL="628650" lvl="1" indent="-171450">
              <a:buFont typeface="Arial"/>
              <a:buChar char="•"/>
            </a:pPr>
            <a:r>
              <a:rPr lang="en-US" baseline="0" dirty="0" smtClean="0"/>
              <a:t>Explain light and charge yield</a:t>
            </a:r>
          </a:p>
          <a:p>
            <a:pPr marL="171450" lvl="0" indent="-171450">
              <a:buFont typeface="Arial"/>
              <a:buChar char="•"/>
            </a:pPr>
            <a:r>
              <a:rPr lang="en-US" baseline="0" dirty="0" smtClean="0"/>
              <a:t>Plot on left</a:t>
            </a:r>
          </a:p>
          <a:p>
            <a:pPr marL="628650" lvl="1" indent="-171450">
              <a:buFont typeface="Arial"/>
              <a:buChar char="•"/>
            </a:pPr>
            <a:r>
              <a:rPr lang="en-US" baseline="0" dirty="0" smtClean="0"/>
              <a:t>Charge and light, relative to zero field, as a function of different fields for different particles</a:t>
            </a:r>
          </a:p>
          <a:p>
            <a:pPr marL="628650" lvl="1" indent="-171450">
              <a:buFont typeface="Arial"/>
              <a:buChar char="•"/>
            </a:pPr>
            <a:r>
              <a:rPr lang="en-US" baseline="0" dirty="0" smtClean="0"/>
              <a:t>Notice anti-correlation in light and charge</a:t>
            </a:r>
            <a:r>
              <a:rPr lang="en-US" dirty="0" smtClean="0"/>
              <a:t>  - influenced</a:t>
            </a:r>
            <a:r>
              <a:rPr lang="en-US" baseline="0" dirty="0" smtClean="0"/>
              <a:t> by field dependence of recombination</a:t>
            </a:r>
          </a:p>
          <a:p>
            <a:pPr marL="1085850" lvl="2" indent="-171450">
              <a:buFont typeface="Arial"/>
              <a:buChar char="•"/>
            </a:pPr>
            <a:r>
              <a:rPr lang="en-US" baseline="0" dirty="0" smtClean="0"/>
              <a:t>High fields you lower recombination probability and increase number of free electrons and hence S2 while reducing S1</a:t>
            </a:r>
            <a:endParaRPr lang="en-US" dirty="0" smtClean="0"/>
          </a:p>
          <a:p>
            <a:pPr marL="0" indent="0">
              <a:buNone/>
            </a:pPr>
            <a:endParaRPr lang="en-US" dirty="0" smtClean="0"/>
          </a:p>
          <a:p>
            <a:pPr marL="0" indent="0">
              <a:buNone/>
            </a:pPr>
            <a:r>
              <a:rPr lang="en-US" dirty="0" smtClean="0"/>
              <a:t>The main goal of our study is to improve our understanding</a:t>
            </a:r>
            <a:r>
              <a:rPr lang="en-US" baseline="0" dirty="0" smtClean="0"/>
              <a:t> of interactions in LXe by characterizing the light and charge yield at the lowest energies and at different fields.  By light yield I will be referring to the number of photoelectrons detected for a given interaction energy and by charge yield I will be referring to the number of free electrons produced for a given interaction energy.  In the plot on the left, we have the charge and light seen (relative to zero field) as a function of drift field.  As you can see, the amount of light and charge seen are very dependent on the field and the type of particle interacting.  This is mainly influenced by the recombination step seen in the energy diagram on the right.  At higher fields you lower the recombination probability and increase the number of free electrons drifting to the </a:t>
            </a:r>
            <a:r>
              <a:rPr lang="en-US" baseline="0" dirty="0" err="1" smtClean="0"/>
              <a:t>GXe</a:t>
            </a:r>
            <a:r>
              <a:rPr lang="en-US" baseline="0" dirty="0" smtClean="0"/>
              <a:t>, which in turn increases the S2 while reducing the S1.  </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3</a:t>
            </a:fld>
            <a:endParaRPr lang="en-US"/>
          </a:p>
        </p:txBody>
      </p:sp>
    </p:spTree>
    <p:extLst>
      <p:ext uri="{BB962C8B-B14F-4D97-AF65-F5344CB8AC3E}">
        <p14:creationId xmlns:p14="http://schemas.microsoft.com/office/powerpoint/2010/main" val="141861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Large detectors ideal for DM detection, but strengths are weakness for measuring</a:t>
            </a:r>
            <a:r>
              <a:rPr lang="en-US" baseline="0" dirty="0" smtClean="0"/>
              <a:t> low energy yields</a:t>
            </a:r>
          </a:p>
          <a:p>
            <a:pPr marL="171450" indent="-171450">
              <a:buFont typeface="Arial"/>
              <a:buChar char="•"/>
            </a:pPr>
            <a:r>
              <a:rPr lang="en-US" baseline="0" dirty="0" smtClean="0"/>
              <a:t>Constructed “shrunken-down” version called neriX</a:t>
            </a:r>
          </a:p>
          <a:p>
            <a:pPr marL="628650" lvl="1" indent="-171450">
              <a:buFont typeface="Arial"/>
              <a:buChar char="•"/>
            </a:pPr>
            <a:r>
              <a:rPr lang="en-US" baseline="0" dirty="0" smtClean="0"/>
              <a:t>Much smaller in size (2 kg) and does not have shielding or extra materials around TPC</a:t>
            </a:r>
          </a:p>
          <a:p>
            <a:pPr marL="628650" lvl="1" indent="-171450">
              <a:buFont typeface="Arial"/>
              <a:buChar char="•"/>
            </a:pPr>
            <a:r>
              <a:rPr lang="en-US" baseline="0" dirty="0" smtClean="0"/>
              <a:t>Dual-phase =&gt; measure light and charge yield simultaneously</a:t>
            </a:r>
          </a:p>
          <a:p>
            <a:pPr marL="171450" lvl="0" indent="-171450">
              <a:buFont typeface="Arial"/>
              <a:buChar char="•"/>
            </a:pPr>
            <a:r>
              <a:rPr lang="en-US" baseline="0" dirty="0" smtClean="0"/>
              <a:t>neriX is almost unique – can measure light yield as a function of energy and drift field</a:t>
            </a:r>
          </a:p>
          <a:p>
            <a:pPr marL="628650" lvl="1" indent="-171450">
              <a:buFont typeface="Arial"/>
              <a:buChar char="•"/>
            </a:pPr>
            <a:r>
              <a:rPr lang="en-US" baseline="0" dirty="0" smtClean="0"/>
              <a:t>Extremely important given that larger detectors are operated with an applied electric field and given the quenching of S1 discussed </a:t>
            </a:r>
            <a:r>
              <a:rPr lang="en-US" baseline="0" dirty="0" err="1" smtClean="0"/>
              <a:t>earleir</a:t>
            </a:r>
            <a:endParaRPr lang="en-US" dirty="0" smtClean="0"/>
          </a:p>
          <a:p>
            <a:pPr marL="0" indent="0">
              <a:buNone/>
            </a:pPr>
            <a:endParaRPr lang="en-US" dirty="0" smtClean="0"/>
          </a:p>
          <a:p>
            <a:pPr marL="0" indent="0">
              <a:buNone/>
            </a:pPr>
            <a:r>
              <a:rPr lang="en-US" dirty="0" smtClean="0"/>
              <a:t>While large detectors are ideal for dark matter detection, their</a:t>
            </a:r>
            <a:r>
              <a:rPr lang="en-US" baseline="0" dirty="0" smtClean="0"/>
              <a:t> strengths quickly become weaknesses for measuring low energy yields.  For this reason, a special “shrunken-down” version of the famous dark matter detectors was built called neriX.  neriX is much smaller in size, holding only roughly 2 kg of </a:t>
            </a:r>
            <a:r>
              <a:rPr lang="en-US" baseline="0" dirty="0" err="1" smtClean="0"/>
              <a:t>Xe</a:t>
            </a:r>
            <a:r>
              <a:rPr lang="en-US" baseline="0" dirty="0" smtClean="0"/>
              <a:t>, and does not have the shielding and extra materials that its larger cousins have.  neriX is also a dual-phase detector so it is able to simultaneously measure the light and charge yield.  Unlike most previous measurements, neriX is able to measure the light yield both as a function of energy and drift field, which is extremely important since dual-phase detectors are operated with an applied electric field and given the quenching of S1 discussed earlier.</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4</a:t>
            </a:fld>
            <a:endParaRPr lang="en-US"/>
          </a:p>
        </p:txBody>
      </p:sp>
    </p:spTree>
    <p:extLst>
      <p:ext uri="{BB962C8B-B14F-4D97-AF65-F5344CB8AC3E}">
        <p14:creationId xmlns:p14="http://schemas.microsoft.com/office/powerpoint/2010/main" val="740614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As mentioned before, dual-phase</a:t>
            </a:r>
          </a:p>
          <a:p>
            <a:pPr marL="628650" lvl="1" indent="-171450">
              <a:buFont typeface="Arial"/>
              <a:buChar char="•"/>
            </a:pPr>
            <a:r>
              <a:rPr lang="en-US" dirty="0" smtClean="0"/>
              <a:t>Hand-in-hand with dual phase is 3D position reconstruction</a:t>
            </a:r>
          </a:p>
          <a:p>
            <a:pPr marL="171450" lvl="0" indent="-171450">
              <a:buFont typeface="Arial"/>
              <a:buChar char="•"/>
            </a:pPr>
            <a:r>
              <a:rPr lang="en-US" dirty="0" smtClean="0"/>
              <a:t>On the right is a schematic of the detector</a:t>
            </a:r>
          </a:p>
          <a:p>
            <a:pPr marL="628650" lvl="1" indent="-171450">
              <a:buFont typeface="Arial"/>
              <a:buChar char="•"/>
            </a:pPr>
            <a:r>
              <a:rPr lang="en-US" dirty="0" smtClean="0"/>
              <a:t>Bottom: 2’’ diameter HQE</a:t>
            </a:r>
            <a:r>
              <a:rPr lang="en-US" baseline="0" dirty="0" smtClean="0"/>
              <a:t> PMT, used for yield analyses</a:t>
            </a:r>
          </a:p>
          <a:p>
            <a:pPr marL="628650" lvl="1" indent="-171450">
              <a:buFont typeface="Arial"/>
              <a:buChar char="•"/>
            </a:pPr>
            <a:r>
              <a:rPr lang="en-US" baseline="0" dirty="0" smtClean="0"/>
              <a:t>Top: 4 1’’ square four anode PMTs – all intents and purposes are 16 separate PMTs</a:t>
            </a:r>
            <a:endParaRPr lang="en-US" dirty="0" smtClean="0"/>
          </a:p>
          <a:p>
            <a:endParaRPr lang="en-US" dirty="0" smtClean="0"/>
          </a:p>
          <a:p>
            <a:r>
              <a:rPr lang="en-US" dirty="0" smtClean="0"/>
              <a:t>As mentioned before, the detector is dual-phase and coming hand-in-hand with this is the ability to reconstruct the location of an interaction in the detector in three dimensions.</a:t>
            </a:r>
            <a:r>
              <a:rPr lang="en-US" baseline="0" dirty="0" smtClean="0"/>
              <a:t>  On the right is a schematic of the detector.  At the bottom of the TPC, we have a single 2’’ diameter HQE PMT, used for the yield analyses, and at the top of the TPC we have four 1’’ square four anode </a:t>
            </a:r>
            <a:r>
              <a:rPr lang="en-US" baseline="0" dirty="0" err="1" smtClean="0"/>
              <a:t>PMTs.</a:t>
            </a:r>
            <a:r>
              <a:rPr lang="en-US" baseline="0" dirty="0" smtClean="0"/>
              <a:t>  These four PMTs are, for all intents and purposes, 16 separate PMTs which are used mainly for position reconstruction.</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5</a:t>
            </a:fld>
            <a:endParaRPr lang="en-US"/>
          </a:p>
        </p:txBody>
      </p:sp>
    </p:spTree>
    <p:extLst>
      <p:ext uri="{BB962C8B-B14F-4D97-AF65-F5344CB8AC3E}">
        <p14:creationId xmlns:p14="http://schemas.microsoft.com/office/powerpoint/2010/main" val="537076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Design of TPC</a:t>
            </a:r>
            <a:r>
              <a:rPr lang="en-US" baseline="0" dirty="0" smtClean="0"/>
              <a:t> </a:t>
            </a:r>
            <a:r>
              <a:rPr lang="en-US" dirty="0" smtClean="0"/>
              <a:t>very similar to other dual-phase </a:t>
            </a:r>
            <a:r>
              <a:rPr lang="en-US" dirty="0" err="1" smtClean="0"/>
              <a:t>Lxe</a:t>
            </a:r>
            <a:r>
              <a:rPr lang="en-US" dirty="0" smtClean="0"/>
              <a:t> experiments</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Liquid level between gate</a:t>
            </a:r>
            <a:r>
              <a:rPr lang="en-US" baseline="0" dirty="0" smtClean="0"/>
              <a:t> and anode – electron extraction for S2</a:t>
            </a:r>
          </a:p>
          <a:p>
            <a:pPr marL="628650" marR="0" lvl="1"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Cathode kept at negative HV to produce different electric fields</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Cathode values used and corresponding fields in the table on the left</a:t>
            </a:r>
          </a:p>
          <a:p>
            <a:pPr marL="1085850" marR="0" lvl="2"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For reference, Xenon100 operates at drift field 500 V/cm and Xenon1T plans on using 1kV/cm</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actual design of the TPC is very similar</a:t>
            </a:r>
            <a:r>
              <a:rPr lang="en-US" baseline="0" dirty="0" smtClean="0"/>
              <a:t> to that of other dual-phase LXe experiments.  The liquid level extends from the bottom PMT to just above the gate grid.  The anode is kept at 4.5 kV and the gate grid at ground to produce a large electric field to extract and accelerate the electrons through the gas.  The cathode grid is kept at negative high voltage and produces a drift field between itself and the gate grid.  To produce the different electric fields, we only change the negative HV on the cathode.  The cathode values used and corresponding drift fields are in the table on the left.  For reference, Xenon100 uses a drift field of approximately 500 V/cm and Xenon1T plans on using a 1 kV/cm field.</a:t>
            </a:r>
            <a:endParaRPr lang="en-US" dirty="0" smtClean="0"/>
          </a:p>
          <a:p>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6</a:t>
            </a:fld>
            <a:endParaRPr lang="en-US"/>
          </a:p>
        </p:txBody>
      </p:sp>
    </p:spTree>
    <p:extLst>
      <p:ext uri="{BB962C8B-B14F-4D97-AF65-F5344CB8AC3E}">
        <p14:creationId xmlns:p14="http://schemas.microsoft.com/office/powerpoint/2010/main" val="2542878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Prerequisite for yield</a:t>
            </a:r>
            <a:r>
              <a:rPr lang="en-US" baseline="0" dirty="0" smtClean="0"/>
              <a:t> measurement is ability to detect single photoelectrons and electrons</a:t>
            </a:r>
          </a:p>
          <a:p>
            <a:pPr marL="171450" indent="-171450">
              <a:buFont typeface="Arial"/>
              <a:buChar char="•"/>
            </a:pPr>
            <a:r>
              <a:rPr lang="en-US" baseline="0" dirty="0" smtClean="0"/>
              <a:t>neriX PMTs at relatively low gain (4-7*10^5 e-) so additional steps required to determine SPE gain</a:t>
            </a:r>
          </a:p>
          <a:p>
            <a:pPr marL="628650" lvl="1" indent="-171450">
              <a:buFont typeface="Arial"/>
              <a:buChar char="•"/>
            </a:pPr>
            <a:r>
              <a:rPr lang="en-US" baseline="0" dirty="0" smtClean="0"/>
              <a:t>The final product of the SPE gain determination is located in the top right figure in blue</a:t>
            </a:r>
          </a:p>
          <a:p>
            <a:pPr marL="628650" lvl="1" indent="-171450">
              <a:buFont typeface="Arial"/>
              <a:buChar char="•"/>
            </a:pPr>
            <a:endParaRPr lang="en-US" baseline="0" dirty="0" smtClean="0"/>
          </a:p>
          <a:p>
            <a:pPr marL="171450" lvl="0" indent="-171450">
              <a:buFont typeface="Arial"/>
              <a:buChar char="•"/>
            </a:pPr>
            <a:r>
              <a:rPr lang="en-US" baseline="0" dirty="0" smtClean="0"/>
              <a:t>Able to determine gain of single electrons</a:t>
            </a:r>
          </a:p>
          <a:p>
            <a:pPr marL="628650" lvl="1" indent="-171450">
              <a:buFont typeface="Arial"/>
              <a:buChar char="•"/>
            </a:pPr>
            <a:r>
              <a:rPr lang="en-US" baseline="0" dirty="0" smtClean="0"/>
              <a:t>Large S2 events produce enough light to free electrons from the gate and cathode grid</a:t>
            </a:r>
          </a:p>
          <a:p>
            <a:pPr marL="628650" lvl="1" indent="-171450">
              <a:buFont typeface="Arial"/>
              <a:buChar char="•"/>
            </a:pPr>
            <a:r>
              <a:rPr lang="en-US" baseline="0" dirty="0" smtClean="0"/>
              <a:t>These electrons are drifted through the TPC and create additional S2 signals after the main S2</a:t>
            </a:r>
          </a:p>
          <a:p>
            <a:pPr marL="1085850" lvl="2" indent="-171450">
              <a:buFont typeface="Arial"/>
              <a:buChar char="•"/>
            </a:pPr>
            <a:r>
              <a:rPr lang="en-US" baseline="0" dirty="0" smtClean="0"/>
              <a:t>In the bottom center plot, you can see the peaks in time after the main S2</a:t>
            </a:r>
            <a:endParaRPr lang="en-US" dirty="0" smtClean="0"/>
          </a:p>
          <a:p>
            <a:endParaRPr lang="en-US" dirty="0" smtClean="0"/>
          </a:p>
          <a:p>
            <a:r>
              <a:rPr lang="en-US" dirty="0" smtClean="0"/>
              <a:t>One necessary</a:t>
            </a:r>
            <a:r>
              <a:rPr lang="en-US" baseline="0" dirty="0" smtClean="0"/>
              <a:t> feature of the detector is the ability to detect single photoelectrons and electrons.  neriX PMTs operate at relatively low gains compared to most experiments (4-7 x 10^5) which requires additional steps in the calibration.  To start, a background measurement is made, followed by a measurement at a very low LED light level such that no photons are seen most of the time.  We then make a coincidence cut to remove a large portion of null events in both samples (grey in the histogram being with the LED and purple in the histogram being the background)  and then finally background subtract resulting in the blue </a:t>
            </a:r>
            <a:r>
              <a:rPr lang="en-US" baseline="0" dirty="0" err="1" smtClean="0"/>
              <a:t>specturm</a:t>
            </a:r>
            <a:r>
              <a:rPr lang="en-US" baseline="0" dirty="0" smtClean="0"/>
              <a:t>.  The mean of the resulting distribution is taken to be the value of the gain.</a:t>
            </a:r>
          </a:p>
          <a:p>
            <a:endParaRPr lang="en-US" baseline="0" dirty="0" smtClean="0"/>
          </a:p>
          <a:p>
            <a:r>
              <a:rPr lang="en-US" baseline="0" dirty="0" smtClean="0"/>
              <a:t>We are also able to determine the gain of a single electron.  After large S2 events, some of the emitted photons will actually release electrons from the cathode and gate mesh.  These electrons will then travel via the drift field back to the liquid gas boundary where they are accelerated through. We therefore make a time cut after our main S2 signal to find these single electron events.  This process can also be used to calculate the drift velocity of the electrons through xenon by comparing the time it takes to produce the S2 for electrons freed from the gate (red peak in the bottom left histogram) and the cathode (blue peak in the histogram).</a:t>
            </a:r>
            <a:endParaRPr lang="en-US" dirty="0" smtClean="0"/>
          </a:p>
          <a:p>
            <a:endParaRPr lang="en-US" dirty="0" smtClean="0"/>
          </a:p>
          <a:p>
            <a:endParaRPr lang="en-US" dirty="0" smtClean="0"/>
          </a:p>
          <a:p>
            <a:r>
              <a:rPr lang="en-US" dirty="0" smtClean="0"/>
              <a:t>Also use the photoionization to measure the drift velocity at given fields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7</a:t>
            </a:fld>
            <a:endParaRPr lang="en-US"/>
          </a:p>
        </p:txBody>
      </p:sp>
    </p:spTree>
    <p:extLst>
      <p:ext uri="{BB962C8B-B14F-4D97-AF65-F5344CB8AC3E}">
        <p14:creationId xmlns:p14="http://schemas.microsoft.com/office/powerpoint/2010/main" val="1313326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neriX</a:t>
            </a:r>
            <a:r>
              <a:rPr lang="en-US" baseline="0" dirty="0" smtClean="0"/>
              <a:t> is able to reconstruct position in three dimensions</a:t>
            </a:r>
          </a:p>
          <a:p>
            <a:pPr marL="171450" indent="-171450">
              <a:buFont typeface="Arial"/>
              <a:buChar char="•"/>
            </a:pPr>
            <a:r>
              <a:rPr lang="en-US" baseline="0" dirty="0" smtClean="0"/>
              <a:t>Use FANN open source library to train neural network on simulated S2 events</a:t>
            </a:r>
          </a:p>
          <a:p>
            <a:pPr marL="171450" indent="-171450">
              <a:buFont typeface="Arial"/>
              <a:buChar char="•"/>
            </a:pPr>
            <a:r>
              <a:rPr lang="en-US" baseline="0" dirty="0" smtClean="0"/>
              <a:t>FANN acts like a black box during processing – takes in normalized amount of proportional light seen by each PMT and outputs an XY position</a:t>
            </a:r>
          </a:p>
          <a:p>
            <a:pPr marL="171450" indent="-171450">
              <a:buFont typeface="Arial"/>
              <a:buChar char="•"/>
            </a:pPr>
            <a:r>
              <a:rPr lang="en-US" baseline="0" dirty="0" smtClean="0"/>
              <a:t>Center plot is a test of the FANN reconstruction</a:t>
            </a:r>
          </a:p>
          <a:p>
            <a:pPr marL="628650" lvl="1" indent="-171450">
              <a:buFont typeface="Arial"/>
              <a:buChar char="•"/>
            </a:pPr>
            <a:r>
              <a:rPr lang="en-US" baseline="0" dirty="0" smtClean="0"/>
              <a:t>X-axis is the simulated radius and y-axis is reconstructed radius</a:t>
            </a:r>
          </a:p>
          <a:p>
            <a:pPr marL="628650" lvl="1" indent="-171450">
              <a:buFont typeface="Arial"/>
              <a:buChar char="•"/>
            </a:pPr>
            <a:r>
              <a:rPr lang="en-US" baseline="0" dirty="0" smtClean="0"/>
              <a:t>Very good agreement up to 18 mm and in fact an average error of 0.5 mm</a:t>
            </a:r>
          </a:p>
          <a:p>
            <a:pPr marL="628650" lvl="1" indent="-171450">
              <a:buFont typeface="Arial"/>
              <a:buChar char="•"/>
            </a:pPr>
            <a:r>
              <a:rPr lang="en-US" baseline="0" dirty="0" smtClean="0"/>
              <a:t>Radius of detector is 21 mm</a:t>
            </a:r>
          </a:p>
          <a:p>
            <a:pPr marL="171450" lvl="0" indent="-171450">
              <a:buFont typeface="Arial"/>
              <a:buChar char="•"/>
            </a:pPr>
            <a:r>
              <a:rPr lang="en-US" baseline="0" dirty="0" smtClean="0"/>
              <a:t>On the right is an actual XY map for a Co-57 calibration</a:t>
            </a:r>
          </a:p>
          <a:p>
            <a:pPr marL="628650" lvl="1" indent="-171450">
              <a:buFont typeface="Arial"/>
              <a:buChar char="•"/>
            </a:pPr>
            <a:r>
              <a:rPr lang="en-US" baseline="0" dirty="0" smtClean="0"/>
              <a:t>Can actually see the pattern of the gate mesh since the field is slightly stronger at those locations</a:t>
            </a:r>
            <a:endParaRPr lang="en-US" dirty="0" smtClean="0"/>
          </a:p>
          <a:p>
            <a:endParaRPr lang="en-US" dirty="0" smtClean="0"/>
          </a:p>
          <a:p>
            <a:r>
              <a:rPr lang="en-US" dirty="0" smtClean="0"/>
              <a:t>neriX is able to reconstruct the position of an event in three dimensions.  To do this we use the FANN open source library to train a neural network on simulated S2 events.  The FANN then acts as a black</a:t>
            </a:r>
            <a:r>
              <a:rPr lang="en-US" baseline="0" dirty="0" smtClean="0"/>
              <a:t> box during processing, taking in the normalized amount of proportional light seen by each PMT and outputting an XY position.  In the center plot, we have a test of the NN reconstruction.  On the x-axis is the simulated radius and on the y-axis is the reconstructed value of the radius.  As you can see, we have very good agreement up to 18 mm, the radius of the detector being 21 mm, and actually achieved an average error of 0.5 mm up to this radius.</a:t>
            </a:r>
            <a:endParaRPr lang="en-US" dirty="0" smtClean="0"/>
          </a:p>
          <a:p>
            <a:endParaRPr lang="en-US" dirty="0" smtClean="0"/>
          </a:p>
          <a:p>
            <a:r>
              <a:rPr lang="en-US" dirty="0" smtClean="0"/>
              <a:t>On the right is</a:t>
            </a:r>
            <a:r>
              <a:rPr lang="en-US" baseline="0" dirty="0" smtClean="0"/>
              <a:t> the position reconstruction for a Co-57 calibration, in which you can actually see the gate grid pattern in the XY map since the extraction field is strongest at those points.</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8</a:t>
            </a:fld>
            <a:endParaRPr lang="en-US"/>
          </a:p>
        </p:txBody>
      </p:sp>
    </p:spTree>
    <p:extLst>
      <p:ext uri="{BB962C8B-B14F-4D97-AF65-F5344CB8AC3E}">
        <p14:creationId xmlns:p14="http://schemas.microsoft.com/office/powerpoint/2010/main" val="4128136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Heard me repeat how </a:t>
            </a:r>
            <a:r>
              <a:rPr lang="en-US" dirty="0" err="1" smtClean="0"/>
              <a:t>neriX’s</a:t>
            </a:r>
            <a:r>
              <a:rPr lang="en-US" dirty="0" smtClean="0"/>
              <a:t> small size is ideal for this type of measurement – hopefully after this slide it</a:t>
            </a:r>
            <a:r>
              <a:rPr lang="en-US" baseline="0" dirty="0" smtClean="0"/>
              <a:t> will be clear why!</a:t>
            </a:r>
          </a:p>
          <a:p>
            <a:pPr marL="171450" indent="-171450">
              <a:buFont typeface="Arial"/>
              <a:buChar char="•"/>
            </a:pPr>
            <a:r>
              <a:rPr lang="en-US" baseline="0" dirty="0" smtClean="0"/>
              <a:t>To determine light yield, we must know S1, S2, the field, and the energy</a:t>
            </a:r>
          </a:p>
          <a:p>
            <a:pPr marL="628650" lvl="1" indent="-171450">
              <a:buFont typeface="Arial"/>
              <a:buChar char="•"/>
            </a:pPr>
            <a:r>
              <a:rPr lang="en-US" baseline="0" dirty="0" smtClean="0"/>
              <a:t>Already discussed how to find the first three, so all that remains is determining the energy</a:t>
            </a:r>
          </a:p>
          <a:p>
            <a:pPr marL="628650" lvl="1" indent="-171450">
              <a:buFont typeface="Arial"/>
              <a:buChar char="•"/>
            </a:pPr>
            <a:r>
              <a:rPr lang="en-US" baseline="0" dirty="0" smtClean="0"/>
              <a:t>Will do this via the Compton coincidence technique</a:t>
            </a:r>
          </a:p>
          <a:p>
            <a:pPr marL="171450" lvl="0" indent="-171450">
              <a:buFont typeface="Arial"/>
              <a:buChar char="•"/>
            </a:pPr>
            <a:r>
              <a:rPr lang="en-US" baseline="0" dirty="0" smtClean="0"/>
              <a:t>Place Cs-137 source on one side of detector and </a:t>
            </a:r>
            <a:r>
              <a:rPr lang="en-US" baseline="0" dirty="0" err="1" smtClean="0"/>
              <a:t>HPGe</a:t>
            </a:r>
            <a:r>
              <a:rPr lang="en-US" baseline="0" dirty="0" smtClean="0"/>
              <a:t> on the other</a:t>
            </a:r>
          </a:p>
          <a:p>
            <a:pPr marL="628650" lvl="1" indent="-171450">
              <a:buFont typeface="Arial"/>
              <a:buChar char="•"/>
            </a:pPr>
            <a:r>
              <a:rPr lang="en-US" baseline="0" dirty="0" err="1" smtClean="0"/>
              <a:t>HPGe</a:t>
            </a:r>
            <a:r>
              <a:rPr lang="en-US" baseline="0" dirty="0" smtClean="0"/>
              <a:t> has extremely good resolution around 662 keV line</a:t>
            </a:r>
          </a:p>
          <a:p>
            <a:pPr marL="171450" lvl="0" indent="-171450">
              <a:buFont typeface="Arial"/>
              <a:buChar char="•"/>
            </a:pPr>
            <a:r>
              <a:rPr lang="en-US" baseline="0" dirty="0" smtClean="0"/>
              <a:t>Idea is that photons will leave the source, interact once in the xenon via a Compton scatter, creating an S1 and an S2, and then be fully absorbed in the </a:t>
            </a:r>
            <a:r>
              <a:rPr lang="en-US" baseline="0" dirty="0" err="1" smtClean="0"/>
              <a:t>Ge</a:t>
            </a:r>
            <a:endParaRPr lang="en-US" baseline="0" dirty="0" smtClean="0"/>
          </a:p>
          <a:p>
            <a:pPr marL="628650" lvl="1" indent="-171450">
              <a:buFont typeface="Arial"/>
              <a:buChar char="•"/>
            </a:pPr>
            <a:r>
              <a:rPr lang="en-US" baseline="0" dirty="0" smtClean="0"/>
              <a:t>Thus, to find energy just subtract energy deposited in </a:t>
            </a:r>
            <a:r>
              <a:rPr lang="en-US" baseline="0" dirty="0" err="1" smtClean="0"/>
              <a:t>Ge</a:t>
            </a:r>
            <a:r>
              <a:rPr lang="en-US" baseline="0" dirty="0" smtClean="0"/>
              <a:t> from starting photon energy</a:t>
            </a:r>
          </a:p>
          <a:p>
            <a:pPr marL="171450" lvl="0" indent="-171450">
              <a:buFont typeface="Arial"/>
              <a:buChar char="•"/>
            </a:pPr>
            <a:r>
              <a:rPr lang="en-US" baseline="0" dirty="0" smtClean="0"/>
              <a:t>Use coincidence trigger between </a:t>
            </a:r>
            <a:r>
              <a:rPr lang="en-US" baseline="0" dirty="0" err="1" smtClean="0"/>
              <a:t>Lxe</a:t>
            </a:r>
            <a:r>
              <a:rPr lang="en-US" baseline="0" dirty="0" smtClean="0"/>
              <a:t>, specifically the S2, and </a:t>
            </a:r>
            <a:r>
              <a:rPr lang="en-US" baseline="0" dirty="0" err="1" smtClean="0"/>
              <a:t>Ge</a:t>
            </a:r>
            <a:r>
              <a:rPr lang="en-US" baseline="0" dirty="0" smtClean="0"/>
              <a:t> to cut on good events</a:t>
            </a:r>
          </a:p>
          <a:p>
            <a:pPr marL="171450" lvl="0" indent="-171450">
              <a:buFont typeface="Arial"/>
              <a:buChar char="•"/>
            </a:pPr>
            <a:r>
              <a:rPr lang="en-US" baseline="0" dirty="0" smtClean="0"/>
              <a:t>Why is </a:t>
            </a:r>
            <a:r>
              <a:rPr lang="en-US" baseline="0" dirty="0" err="1" smtClean="0"/>
              <a:t>neriX’s</a:t>
            </a:r>
            <a:r>
              <a:rPr lang="en-US" baseline="0" dirty="0" smtClean="0"/>
              <a:t> small size so important?</a:t>
            </a:r>
          </a:p>
          <a:p>
            <a:pPr marL="628650" lvl="1" indent="-171450">
              <a:buFont typeface="Arial"/>
              <a:buChar char="•"/>
            </a:pPr>
            <a:r>
              <a:rPr lang="en-US" baseline="0" dirty="0" smtClean="0"/>
              <a:t>Reduced double scatters since less liquid xenon</a:t>
            </a:r>
          </a:p>
          <a:p>
            <a:pPr marL="628650" lvl="1" indent="-171450">
              <a:buFont typeface="Arial"/>
              <a:buChar char="•"/>
            </a:pPr>
            <a:r>
              <a:rPr lang="en-US" baseline="0" dirty="0" smtClean="0"/>
              <a:t>Reduced accidental scatters with external materials given minimalistic design</a:t>
            </a:r>
            <a:endParaRPr lang="en-US" dirty="0" smtClean="0"/>
          </a:p>
          <a:p>
            <a:endParaRPr lang="en-US" dirty="0" smtClean="0"/>
          </a:p>
          <a:p>
            <a:r>
              <a:rPr lang="en-US" dirty="0" smtClean="0"/>
              <a:t>You have</a:t>
            </a:r>
            <a:r>
              <a:rPr lang="en-US" baseline="0" dirty="0" smtClean="0"/>
              <a:t> heard me say several times how </a:t>
            </a:r>
            <a:r>
              <a:rPr lang="en-US" baseline="0" dirty="0" err="1" smtClean="0"/>
              <a:t>neriX’s</a:t>
            </a:r>
            <a:r>
              <a:rPr lang="en-US" baseline="0" dirty="0" smtClean="0"/>
              <a:t> small size is ideal for this type of measurement – hopefully the reason for this will be clear after this slide!  To determine the light and the charge yield, we are using the Compton coincidence technique.  How we determine the S1, the S2, and the field has already been covered – all that remains is how we determine the energy of the interaction.</a:t>
            </a:r>
          </a:p>
          <a:p>
            <a:endParaRPr lang="en-US" baseline="0" dirty="0" smtClean="0"/>
          </a:p>
          <a:p>
            <a:r>
              <a:rPr lang="en-US" baseline="0" dirty="0" smtClean="0"/>
              <a:t>To do this, we place a Cs-137 source on one side of the detector and a </a:t>
            </a:r>
            <a:r>
              <a:rPr lang="en-US" baseline="0" dirty="0" err="1" smtClean="0"/>
              <a:t>HPGe</a:t>
            </a:r>
            <a:r>
              <a:rPr lang="en-US" baseline="0" dirty="0" smtClean="0"/>
              <a:t> detector on the other side.  The </a:t>
            </a:r>
            <a:r>
              <a:rPr lang="en-US" baseline="0" dirty="0" err="1" smtClean="0"/>
              <a:t>HPGe</a:t>
            </a:r>
            <a:r>
              <a:rPr lang="en-US" baseline="0" dirty="0" smtClean="0"/>
              <a:t> detector is used because it has extremely good energy resolution around the 662 keV line.  The idea is that photons emitted from the source will interact in the LXe via a Compton scatter, creating an S1 and S2, and then be fully absorbed in the </a:t>
            </a:r>
            <a:r>
              <a:rPr lang="en-US" baseline="0" dirty="0" err="1" smtClean="0"/>
              <a:t>HPGe</a:t>
            </a:r>
            <a:r>
              <a:rPr lang="en-US" baseline="0" dirty="0" smtClean="0"/>
              <a:t>.  To cut on good events, we use a coincidence trigger between the LXe, specifically the S2, and </a:t>
            </a:r>
            <a:r>
              <a:rPr lang="en-US" baseline="0" dirty="0" err="1" smtClean="0"/>
              <a:t>HPGe</a:t>
            </a:r>
            <a:r>
              <a:rPr lang="en-US" baseline="0" dirty="0" smtClean="0"/>
              <a:t> signal.  To find the energy of these good events, you simply subtract the energy deposited in the </a:t>
            </a:r>
            <a:r>
              <a:rPr lang="en-US" baseline="0" dirty="0" err="1" smtClean="0"/>
              <a:t>HPGe</a:t>
            </a:r>
            <a:r>
              <a:rPr lang="en-US" baseline="0" dirty="0" smtClean="0"/>
              <a:t> from the known starting energy, which in our case was 662 keV.</a:t>
            </a:r>
          </a:p>
          <a:p>
            <a:endParaRPr lang="en-US" baseline="0" dirty="0" smtClean="0"/>
          </a:p>
          <a:p>
            <a:r>
              <a:rPr lang="en-US" baseline="0" dirty="0" smtClean="0"/>
              <a:t>Because the detector is small and compact, we minimize the chance of double scatters in the detector and because of the minimalistic design outside of the TPC, we reduce the chance of accidental scatters outside of the LXe.</a:t>
            </a:r>
            <a:endParaRPr lang="en-US" dirty="0"/>
          </a:p>
        </p:txBody>
      </p:sp>
      <p:sp>
        <p:nvSpPr>
          <p:cNvPr id="4" name="Slide Number Placeholder 3"/>
          <p:cNvSpPr>
            <a:spLocks noGrp="1"/>
          </p:cNvSpPr>
          <p:nvPr>
            <p:ph type="sldNum" sz="quarter" idx="10"/>
          </p:nvPr>
        </p:nvSpPr>
        <p:spPr/>
        <p:txBody>
          <a:bodyPr/>
          <a:lstStyle/>
          <a:p>
            <a:fld id="{65102967-BEC4-0F46-A022-1564C826E33F}" type="slidenum">
              <a:rPr lang="en-US" smtClean="0"/>
              <a:t>9</a:t>
            </a:fld>
            <a:endParaRPr lang="en-US"/>
          </a:p>
        </p:txBody>
      </p:sp>
    </p:spTree>
    <p:extLst>
      <p:ext uri="{BB962C8B-B14F-4D97-AF65-F5344CB8AC3E}">
        <p14:creationId xmlns:p14="http://schemas.microsoft.com/office/powerpoint/2010/main" val="26261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r>
              <a:rPr lang="en-US" smtClean="0"/>
              <a:t>4/12/15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smtClean="0"/>
              <a:t>4/12/15</a:t>
            </a:r>
            <a:endParaRPr lang="en-US"/>
          </a:p>
        </p:txBody>
      </p:sp>
      <p:sp>
        <p:nvSpPr>
          <p:cNvPr id="8" name="Footer Placeholder 7"/>
          <p:cNvSpPr>
            <a:spLocks noGrp="1"/>
          </p:cNvSpPr>
          <p:nvPr>
            <p:ph type="ftr" sz="quarter" idx="11"/>
          </p:nvPr>
        </p:nvSpPr>
        <p:spPr/>
        <p:txBody>
          <a:bodyPr/>
          <a:lstStyle/>
          <a:p>
            <a:r>
              <a:rPr lang="en-US" smtClean="0"/>
              <a:t>Matthew D. Anthony</a:t>
            </a:r>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t>4/12/15</a:t>
            </a:r>
            <a:endParaRPr lang="en-US"/>
          </a:p>
        </p:txBody>
      </p:sp>
      <p:sp>
        <p:nvSpPr>
          <p:cNvPr id="4" name="Footer Placeholder 3"/>
          <p:cNvSpPr>
            <a:spLocks noGrp="1"/>
          </p:cNvSpPr>
          <p:nvPr>
            <p:ph type="ftr" sz="quarter" idx="11"/>
          </p:nvPr>
        </p:nvSpPr>
        <p:spPr/>
        <p:txBody>
          <a:bodyPr/>
          <a:lstStyle/>
          <a:p>
            <a:r>
              <a:rPr lang="en-US" smtClean="0"/>
              <a:t>Matthew D. Anthony</a:t>
            </a:r>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4/12/15</a:t>
            </a:r>
            <a:endParaRPr lang="en-US"/>
          </a:p>
        </p:txBody>
      </p:sp>
      <p:sp>
        <p:nvSpPr>
          <p:cNvPr id="3" name="Footer Placeholder 2"/>
          <p:cNvSpPr>
            <a:spLocks noGrp="1"/>
          </p:cNvSpPr>
          <p:nvPr>
            <p:ph type="ftr" sz="quarter" idx="11"/>
          </p:nvPr>
        </p:nvSpPr>
        <p:spPr/>
        <p:txBody>
          <a:bodyPr/>
          <a:lstStyle/>
          <a:p>
            <a:r>
              <a:rPr lang="en-US" smtClean="0"/>
              <a:t>Matthew D. Anthony</a:t>
            </a:r>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4/12/15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4/12/15</a:t>
            </a:r>
            <a:endParaRPr lang="en-US"/>
          </a:p>
        </p:txBody>
      </p:sp>
      <p:sp>
        <p:nvSpPr>
          <p:cNvPr id="6" name="Footer Placeholder 5"/>
          <p:cNvSpPr>
            <a:spLocks noGrp="1"/>
          </p:cNvSpPr>
          <p:nvPr>
            <p:ph type="ftr" sz="quarter" idx="11"/>
          </p:nvPr>
        </p:nvSpPr>
        <p:spPr/>
        <p:txBody>
          <a:bodyPr/>
          <a:lstStyle/>
          <a:p>
            <a:r>
              <a:rPr lang="en-US" smtClean="0"/>
              <a:t>Matthew D. Anthony</a:t>
            </a:r>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r>
              <a:rPr lang="en-US" smtClean="0"/>
              <a:t>4/12/15</a:t>
            </a:r>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Matthew D. Anthony</a:t>
            </a:r>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hdr="0"/>
  <p:txStyles>
    <p:titleStyle>
      <a:lvl1pPr algn="l" defTabSz="914400" rtl="0" eaLnBrk="1" latinLnBrk="0" hangingPunct="1">
        <a:spcBef>
          <a:spcPct val="0"/>
        </a:spcBef>
        <a:buNone/>
        <a:defRPr sz="4000" kern="1200" spc="-100" baseline="0">
          <a:solidFill>
            <a:schemeClr val="tx2"/>
          </a:solidFill>
          <a:latin typeface="Lucida Fax"/>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Lucida Fax"/>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Lucida Fax"/>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Lucida Fax"/>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Lucida Fax"/>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Lucida Fax"/>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6.emf"/><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oleObject" Target="../embeddings/oleObject2.bin"/><Relationship Id="rId9" Type="http://schemas.openxmlformats.org/officeDocument/2006/relationships/image" Target="../media/image7.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17.emf"/><Relationship Id="rId6" Type="http://schemas.openxmlformats.org/officeDocument/2006/relationships/oleObject" Target="../embeddings/oleObject4.bin"/><Relationship Id="rId7" Type="http://schemas.openxmlformats.org/officeDocument/2006/relationships/image" Target="../media/image18.emf"/><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oleObject" Target="../embeddings/oleObject5.bin"/><Relationship Id="rId7" Type="http://schemas.openxmlformats.org/officeDocument/2006/relationships/image" Target="../media/image2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000" dirty="0"/>
              <a:t>Measurement of the Charge and Light Yield of Low </a:t>
            </a:r>
            <a:r>
              <a:rPr lang="en-US" sz="3000" dirty="0" smtClean="0"/>
              <a:t>Energy Electronic Recoils </a:t>
            </a:r>
            <a:r>
              <a:rPr lang="en-US" sz="3000" dirty="0"/>
              <a:t>in Liquid Xenon at Different Electric </a:t>
            </a:r>
            <a:r>
              <a:rPr lang="en-US" sz="3000" dirty="0" smtClean="0"/>
              <a:t>Fields</a:t>
            </a:r>
            <a:endParaRPr lang="en-US" sz="3000" dirty="0"/>
          </a:p>
        </p:txBody>
      </p:sp>
      <p:sp>
        <p:nvSpPr>
          <p:cNvPr id="3" name="Subtitle 2"/>
          <p:cNvSpPr>
            <a:spLocks noGrp="1"/>
          </p:cNvSpPr>
          <p:nvPr>
            <p:ph type="subTitle" idx="1"/>
          </p:nvPr>
        </p:nvSpPr>
        <p:spPr/>
        <p:txBody>
          <a:bodyPr/>
          <a:lstStyle/>
          <a:p>
            <a:r>
              <a:rPr lang="en-US" dirty="0" smtClean="0"/>
              <a:t>Matthew D. Anthony</a:t>
            </a:r>
          </a:p>
          <a:p>
            <a:r>
              <a:rPr lang="en-US" dirty="0" smtClean="0"/>
              <a:t>April 12, 2015</a:t>
            </a:r>
            <a:endParaRPr lang="en-US" dirty="0"/>
          </a:p>
        </p:txBody>
      </p:sp>
      <p:sp>
        <p:nvSpPr>
          <p:cNvPr id="7" name="Date Placeholder 6"/>
          <p:cNvSpPr>
            <a:spLocks noGrp="1"/>
          </p:cNvSpPr>
          <p:nvPr>
            <p:ph type="dt" sz="half" idx="10"/>
          </p:nvPr>
        </p:nvSpPr>
        <p:spPr/>
        <p:txBody>
          <a:bodyPr/>
          <a:lstStyle/>
          <a:p>
            <a:r>
              <a:rPr lang="en-US" smtClean="0"/>
              <a:t>4/12/15</a:t>
            </a:r>
            <a:endParaRPr lang="en-US"/>
          </a:p>
        </p:txBody>
      </p:sp>
      <p:sp>
        <p:nvSpPr>
          <p:cNvPr id="8" name="Footer Placeholder 7"/>
          <p:cNvSpPr>
            <a:spLocks noGrp="1"/>
          </p:cNvSpPr>
          <p:nvPr>
            <p:ph type="ftr" sz="quarter" idx="11"/>
          </p:nvPr>
        </p:nvSpPr>
        <p:spPr/>
        <p:txBody>
          <a:bodyPr/>
          <a:lstStyle/>
          <a:p>
            <a:r>
              <a:rPr lang="en-US" smtClean="0"/>
              <a:t>Matthew D. Anthony</a:t>
            </a:r>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1</a:t>
            </a:fld>
            <a:endParaRPr lang="en-US"/>
          </a:p>
        </p:txBody>
      </p:sp>
      <p:pic>
        <p:nvPicPr>
          <p:cNvPr id="4" name="Picture 3"/>
          <p:cNvPicPr>
            <a:picLocks noChangeAspect="1"/>
          </p:cNvPicPr>
          <p:nvPr/>
        </p:nvPicPr>
        <p:blipFill>
          <a:blip r:embed="rId3"/>
          <a:stretch>
            <a:fillRect/>
          </a:stretch>
        </p:blipFill>
        <p:spPr>
          <a:xfrm>
            <a:off x="685800" y="5181600"/>
            <a:ext cx="1549551" cy="1588290"/>
          </a:xfrm>
          <a:prstGeom prst="rect">
            <a:avLst/>
          </a:prstGeom>
        </p:spPr>
      </p:pic>
      <p:pic>
        <p:nvPicPr>
          <p:cNvPr id="5" name="Picture 4" descr="286OfficialColumbia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76872" y="6031461"/>
            <a:ext cx="4509928" cy="672630"/>
          </a:xfrm>
          <a:prstGeom prst="rect">
            <a:avLst/>
          </a:prstGeom>
        </p:spPr>
      </p:pic>
    </p:spTree>
    <p:extLst>
      <p:ext uri="{BB962C8B-B14F-4D97-AF65-F5344CB8AC3E}">
        <p14:creationId xmlns:p14="http://schemas.microsoft.com/office/powerpoint/2010/main" val="30327952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cct_yield_example_s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200" y="3500209"/>
            <a:ext cx="3436584" cy="3357791"/>
          </a:xfrm>
          <a:prstGeom prst="rect">
            <a:avLst/>
          </a:prstGeom>
        </p:spPr>
      </p:pic>
      <p:sp>
        <p:nvSpPr>
          <p:cNvPr id="3" name="Rectangle 2"/>
          <p:cNvSpPr/>
          <p:nvPr/>
        </p:nvSpPr>
        <p:spPr>
          <a:xfrm rot="19380818">
            <a:off x="1578767" y="4709314"/>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2" name="Title 1"/>
          <p:cNvSpPr>
            <a:spLocks noGrp="1"/>
          </p:cNvSpPr>
          <p:nvPr>
            <p:ph type="title"/>
          </p:nvPr>
        </p:nvSpPr>
        <p:spPr/>
        <p:txBody>
          <a:bodyPr/>
          <a:lstStyle/>
          <a:p>
            <a:r>
              <a:rPr lang="en-US" dirty="0" smtClean="0"/>
              <a:t>Coincidence Spectrum</a:t>
            </a:r>
            <a:endParaRPr lang="en-US" dirty="0"/>
          </a:p>
        </p:txBody>
      </p:sp>
      <p:sp>
        <p:nvSpPr>
          <p:cNvPr id="9" name="Content Placeholder 8"/>
          <p:cNvSpPr>
            <a:spLocks noGrp="1"/>
          </p:cNvSpPr>
          <p:nvPr>
            <p:ph idx="1"/>
          </p:nvPr>
        </p:nvSpPr>
        <p:spPr>
          <a:xfrm>
            <a:off x="457200" y="1600200"/>
            <a:ext cx="8229600" cy="862819"/>
          </a:xfrm>
        </p:spPr>
        <p:txBody>
          <a:bodyPr/>
          <a:lstStyle/>
          <a:p>
            <a:pPr marL="0" indent="0">
              <a:buNone/>
            </a:pPr>
            <a:r>
              <a:rPr lang="en-US" dirty="0" smtClean="0"/>
              <a:t>Below are two sample coincidence spectra that are used to determine the light and charge yield at a given energy</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10</a:t>
            </a:fld>
            <a:endParaRPr lang="en-US"/>
          </a:p>
        </p:txBody>
      </p:sp>
      <p:sp>
        <p:nvSpPr>
          <p:cNvPr id="10" name="TextBox 9"/>
          <p:cNvSpPr txBox="1"/>
          <p:nvPr/>
        </p:nvSpPr>
        <p:spPr>
          <a:xfrm>
            <a:off x="609602"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Prompt Scintillation Light (S1) vs. Energy Deposited in LXe</a:t>
            </a:r>
            <a:endParaRPr lang="en-US" sz="1600" dirty="0">
              <a:latin typeface="Lucida Fax"/>
              <a:cs typeface="Lucida Fax"/>
            </a:endParaRPr>
          </a:p>
        </p:txBody>
      </p:sp>
      <p:sp>
        <p:nvSpPr>
          <p:cNvPr id="11" name="TextBox 10"/>
          <p:cNvSpPr txBox="1"/>
          <p:nvPr/>
        </p:nvSpPr>
        <p:spPr>
          <a:xfrm>
            <a:off x="4927601" y="2945615"/>
            <a:ext cx="3522132" cy="584776"/>
          </a:xfrm>
          <a:prstGeom prst="rect">
            <a:avLst/>
          </a:prstGeom>
          <a:noFill/>
          <a:ln>
            <a:solidFill>
              <a:srgbClr val="000000"/>
            </a:solidFill>
          </a:ln>
        </p:spPr>
        <p:txBody>
          <a:bodyPr wrap="square" rtlCol="0">
            <a:spAutoFit/>
          </a:bodyPr>
          <a:lstStyle/>
          <a:p>
            <a:pPr algn="ctr"/>
            <a:r>
              <a:rPr lang="en-US" sz="1600" dirty="0" smtClean="0">
                <a:latin typeface="Lucida Fax"/>
                <a:cs typeface="Lucida Fax"/>
              </a:rPr>
              <a:t>Proportional Scintillation Light (S2) vs. Energy Deposited in LXe</a:t>
            </a:r>
            <a:endParaRPr lang="en-US" sz="1600" dirty="0">
              <a:latin typeface="Lucida Fax"/>
              <a:cs typeface="Lucida Fax"/>
            </a:endParaRPr>
          </a:p>
        </p:txBody>
      </p:sp>
      <p:sp>
        <p:nvSpPr>
          <p:cNvPr id="12" name="Content Placeholder 8"/>
          <p:cNvSpPr txBox="1">
            <a:spLocks/>
          </p:cNvSpPr>
          <p:nvPr/>
        </p:nvSpPr>
        <p:spPr>
          <a:xfrm>
            <a:off x="2970876" y="2364033"/>
            <a:ext cx="2971800" cy="448733"/>
          </a:xfrm>
          <a:prstGeom prst="rect">
            <a:avLst/>
          </a:prstGeom>
        </p:spPr>
        <p:txBody>
          <a:bodyPr vert="horz" lIns="91440" tIns="45720" rIns="91440" bIns="45720" rtlCol="0">
            <a:normAutofit fontScale="85000"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18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6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4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2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r>
              <a:rPr lang="en-US" dirty="0" smtClean="0">
                <a:latin typeface="Lucida Fax"/>
                <a:cs typeface="Lucida Fax"/>
              </a:rPr>
              <a:t>All data are </a:t>
            </a:r>
            <a:r>
              <a:rPr lang="en-US" b="1" dirty="0" smtClean="0">
                <a:solidFill>
                  <a:srgbClr val="FF0000"/>
                </a:solidFill>
                <a:latin typeface="Lucida Fax"/>
                <a:cs typeface="Lucida Fax"/>
              </a:rPr>
              <a:t>preliminary</a:t>
            </a:r>
            <a:endParaRPr lang="en-US" dirty="0">
              <a:latin typeface="Lucida Fax"/>
              <a:cs typeface="Lucida Fax"/>
            </a:endParaRPr>
          </a:p>
        </p:txBody>
      </p:sp>
      <p:sp>
        <p:nvSpPr>
          <p:cNvPr id="16" name="Rectangle 15"/>
          <p:cNvSpPr/>
          <p:nvPr/>
        </p:nvSpPr>
        <p:spPr>
          <a:xfrm>
            <a:off x="6206067" y="4509260"/>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 name="Picture 17" descr="cct_yield_example_s2.eps"/>
          <p:cNvPicPr>
            <a:picLocks noChangeAspect="1"/>
          </p:cNvPicPr>
          <p:nvPr/>
        </p:nvPicPr>
        <p:blipFill rotWithShape="1">
          <a:blip r:embed="rId4">
            <a:extLst>
              <a:ext uri="{28A0092B-C50C-407E-A947-70E740481C1C}">
                <a14:useLocalDpi xmlns:a14="http://schemas.microsoft.com/office/drawing/2010/main" val="0"/>
              </a:ext>
            </a:extLst>
          </a:blip>
          <a:srcRect t="4139"/>
          <a:stretch/>
        </p:blipFill>
        <p:spPr>
          <a:xfrm>
            <a:off x="5032800" y="3657600"/>
            <a:ext cx="3416933" cy="3200400"/>
          </a:xfrm>
          <a:prstGeom prst="rect">
            <a:avLst/>
          </a:prstGeom>
        </p:spPr>
      </p:pic>
      <p:sp>
        <p:nvSpPr>
          <p:cNvPr id="19" name="Rectangle 18"/>
          <p:cNvSpPr/>
          <p:nvPr/>
        </p:nvSpPr>
        <p:spPr>
          <a:xfrm rot="19380818">
            <a:off x="5902529" y="4709313"/>
            <a:ext cx="1595309" cy="40011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2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Preliminary</a:t>
            </a:r>
            <a:endParaRPr 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10766673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smtClean="0"/>
              <a:t>Electronic Recoils: Light and Charge Yields</a:t>
            </a:r>
            <a:endParaRPr lang="en-US" sz="3400" dirty="0"/>
          </a:p>
        </p:txBody>
      </p:sp>
      <p:sp>
        <p:nvSpPr>
          <p:cNvPr id="3" name="Content Placeholder 2"/>
          <p:cNvSpPr>
            <a:spLocks noGrp="1"/>
          </p:cNvSpPr>
          <p:nvPr>
            <p:ph idx="1"/>
          </p:nvPr>
        </p:nvSpPr>
        <p:spPr>
          <a:xfrm>
            <a:off x="457200" y="4707466"/>
            <a:ext cx="8229600" cy="1769533"/>
          </a:xfrm>
        </p:spPr>
        <p:txBody>
          <a:bodyPr/>
          <a:lstStyle/>
          <a:p>
            <a:r>
              <a:rPr lang="en-US" dirty="0" smtClean="0"/>
              <a:t>By projecting energy slices in the previous plots into S1 and S2, we can fit the remaining spectrum for the yield</a:t>
            </a:r>
          </a:p>
          <a:p>
            <a:r>
              <a:rPr lang="en-US" dirty="0" smtClean="0"/>
              <a:t>Above are preliminary results for the light and charge yield at different drift fields</a:t>
            </a:r>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11</a:t>
            </a:fld>
            <a:endParaRPr lang="en-US"/>
          </a:p>
        </p:txBody>
      </p:sp>
      <p:pic>
        <p:nvPicPr>
          <p:cNvPr id="10" name="Picture 9" descr="aqy_3-5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89203" y="864805"/>
            <a:ext cx="2533953" cy="4575641"/>
          </a:xfrm>
          <a:prstGeom prst="rect">
            <a:avLst/>
          </a:prstGeom>
        </p:spPr>
      </p:pic>
      <p:pic>
        <p:nvPicPr>
          <p:cNvPr id="11" name="Picture 10" descr="ly_3-5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0846" y="864804"/>
            <a:ext cx="2533954" cy="4575643"/>
          </a:xfrm>
          <a:prstGeom prst="rect">
            <a:avLst/>
          </a:prstGeom>
        </p:spPr>
      </p:pic>
      <p:sp>
        <p:nvSpPr>
          <p:cNvPr id="12" name="TextBox 11"/>
          <p:cNvSpPr txBox="1"/>
          <p:nvPr/>
        </p:nvSpPr>
        <p:spPr>
          <a:xfrm>
            <a:off x="1295400" y="1639466"/>
            <a:ext cx="2421467"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Light Yield vs. Recoil Energy</a:t>
            </a:r>
            <a:endParaRPr lang="en-US" sz="1200" dirty="0">
              <a:latin typeface="Lucida Fax"/>
              <a:cs typeface="Lucida Fax"/>
            </a:endParaRPr>
          </a:p>
        </p:txBody>
      </p:sp>
      <p:sp>
        <p:nvSpPr>
          <p:cNvPr id="14" name="TextBox 13"/>
          <p:cNvSpPr txBox="1"/>
          <p:nvPr/>
        </p:nvSpPr>
        <p:spPr>
          <a:xfrm>
            <a:off x="5706534" y="1642464"/>
            <a:ext cx="257386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Charge Yield vs. Recoil Energy</a:t>
            </a:r>
            <a:endParaRPr lang="en-US" sz="1200" dirty="0">
              <a:latin typeface="Lucida Fax"/>
              <a:cs typeface="Lucida Fax"/>
            </a:endParaRPr>
          </a:p>
        </p:txBody>
      </p:sp>
    </p:spTree>
    <p:extLst>
      <p:ext uri="{BB962C8B-B14F-4D97-AF65-F5344CB8AC3E}">
        <p14:creationId xmlns:p14="http://schemas.microsoft.com/office/powerpoint/2010/main" val="163208796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400" dirty="0" smtClean="0"/>
              <a:t>Electronic Recoils: Light and Charge Yields</a:t>
            </a:r>
            <a:endParaRPr lang="en-US" sz="3400" dirty="0"/>
          </a:p>
        </p:txBody>
      </p:sp>
      <p:sp>
        <p:nvSpPr>
          <p:cNvPr id="3" name="Content Placeholder 2"/>
          <p:cNvSpPr>
            <a:spLocks noGrp="1"/>
          </p:cNvSpPr>
          <p:nvPr>
            <p:ph idx="1"/>
          </p:nvPr>
        </p:nvSpPr>
        <p:spPr>
          <a:xfrm>
            <a:off x="457200" y="4707466"/>
            <a:ext cx="8229600" cy="1964267"/>
          </a:xfrm>
        </p:spPr>
        <p:txBody>
          <a:bodyPr/>
          <a:lstStyle/>
          <a:p>
            <a:r>
              <a:rPr lang="en-US" dirty="0"/>
              <a:t>S1 and S2 </a:t>
            </a:r>
            <a:r>
              <a:rPr lang="en-US" b="1" dirty="0"/>
              <a:t>anti-correlated</a:t>
            </a:r>
            <a:r>
              <a:rPr lang="en-US" dirty="0"/>
              <a:t> with respect to </a:t>
            </a:r>
            <a:r>
              <a:rPr lang="en-US" dirty="0" smtClean="0"/>
              <a:t>field</a:t>
            </a:r>
          </a:p>
          <a:p>
            <a:r>
              <a:rPr lang="en-US" dirty="0" smtClean="0"/>
              <a:t>Below 10 keV, light yield </a:t>
            </a:r>
            <a:r>
              <a:rPr lang="en-US" b="1" dirty="0" smtClean="0"/>
              <a:t>increases</a:t>
            </a:r>
            <a:r>
              <a:rPr lang="en-US" dirty="0" smtClean="0"/>
              <a:t> with energy</a:t>
            </a:r>
            <a:r>
              <a:rPr lang="en-US" dirty="0"/>
              <a:t> </a:t>
            </a:r>
            <a:r>
              <a:rPr lang="en-US" dirty="0" smtClean="0"/>
              <a:t>and charge yield </a:t>
            </a:r>
            <a:r>
              <a:rPr lang="en-US" b="1" dirty="0" smtClean="0"/>
              <a:t>decreases</a:t>
            </a:r>
            <a:r>
              <a:rPr lang="en-US" dirty="0" smtClean="0"/>
              <a:t> with energy for all fields</a:t>
            </a:r>
          </a:p>
          <a:p>
            <a:endParaRPr lang="en-US" dirty="0"/>
          </a:p>
          <a:p>
            <a:r>
              <a:rPr lang="en-US" dirty="0"/>
              <a:t>Light and charge yield measured down to 1 keV – stay tuned!</a:t>
            </a:r>
          </a:p>
          <a:p>
            <a:endParaRPr lang="en-US" dirty="0" smtClean="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12</a:t>
            </a:fld>
            <a:endParaRPr lang="en-US"/>
          </a:p>
        </p:txBody>
      </p:sp>
      <p:pic>
        <p:nvPicPr>
          <p:cNvPr id="10" name="Picture 9" descr="aqy_3-50.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589203" y="864805"/>
            <a:ext cx="2533953" cy="4575641"/>
          </a:xfrm>
          <a:prstGeom prst="rect">
            <a:avLst/>
          </a:prstGeom>
        </p:spPr>
      </p:pic>
      <p:pic>
        <p:nvPicPr>
          <p:cNvPr id="11" name="Picture 10" descr="ly_3-5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20846" y="864804"/>
            <a:ext cx="2533954" cy="4575643"/>
          </a:xfrm>
          <a:prstGeom prst="rect">
            <a:avLst/>
          </a:prstGeom>
        </p:spPr>
      </p:pic>
      <p:sp>
        <p:nvSpPr>
          <p:cNvPr id="13" name="TextBox 12"/>
          <p:cNvSpPr txBox="1"/>
          <p:nvPr/>
        </p:nvSpPr>
        <p:spPr>
          <a:xfrm>
            <a:off x="1295400" y="1639466"/>
            <a:ext cx="2421467"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Light Yield vs. Recoil Energy</a:t>
            </a:r>
            <a:endParaRPr lang="en-US" sz="1200" dirty="0">
              <a:latin typeface="Lucida Fax"/>
              <a:cs typeface="Lucida Fax"/>
            </a:endParaRPr>
          </a:p>
        </p:txBody>
      </p:sp>
      <p:sp>
        <p:nvSpPr>
          <p:cNvPr id="14" name="TextBox 13"/>
          <p:cNvSpPr txBox="1"/>
          <p:nvPr/>
        </p:nvSpPr>
        <p:spPr>
          <a:xfrm>
            <a:off x="5706534" y="1642464"/>
            <a:ext cx="257386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Charge Yield vs. Recoil Energy</a:t>
            </a:r>
            <a:endParaRPr lang="en-US" sz="1200" dirty="0">
              <a:latin typeface="Lucida Fax"/>
              <a:cs typeface="Lucida Fax"/>
            </a:endParaRPr>
          </a:p>
        </p:txBody>
      </p:sp>
    </p:spTree>
    <p:extLst>
      <p:ext uri="{BB962C8B-B14F-4D97-AF65-F5344CB8AC3E}">
        <p14:creationId xmlns:p14="http://schemas.microsoft.com/office/powerpoint/2010/main" val="20894793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Nuclear Recoils: Light and Charge Yields</a:t>
            </a:r>
            <a:endParaRPr lang="en-US" dirty="0"/>
          </a:p>
        </p:txBody>
      </p:sp>
      <p:sp>
        <p:nvSpPr>
          <p:cNvPr id="3" name="Content Placeholder 2"/>
          <p:cNvSpPr>
            <a:spLocks noGrp="1"/>
          </p:cNvSpPr>
          <p:nvPr>
            <p:ph idx="1"/>
          </p:nvPr>
        </p:nvSpPr>
        <p:spPr>
          <a:xfrm>
            <a:off x="457200" y="1600201"/>
            <a:ext cx="8229600" cy="2212944"/>
          </a:xfrm>
        </p:spPr>
        <p:txBody>
          <a:bodyPr>
            <a:normAutofit lnSpcReduction="10000"/>
          </a:bodyPr>
          <a:lstStyle/>
          <a:p>
            <a:r>
              <a:rPr lang="en-US" dirty="0" smtClean="0"/>
              <a:t>In coming months, will perform very similar measurement with neutron source</a:t>
            </a:r>
          </a:p>
          <a:p>
            <a:r>
              <a:rPr lang="en-US" dirty="0" smtClean="0"/>
              <a:t>Similar concept but with additional complications</a:t>
            </a:r>
          </a:p>
          <a:p>
            <a:pPr lvl="1"/>
            <a:r>
              <a:rPr lang="en-US" dirty="0" smtClean="0"/>
              <a:t>No energy resolution in liquid scintillators – completely dependent on scattering angle for determination of energy deposited in LXe</a:t>
            </a:r>
          </a:p>
          <a:p>
            <a:pPr lvl="1"/>
            <a:r>
              <a:rPr lang="en-US" dirty="0" smtClean="0"/>
              <a:t>Must account for neutron time of flight in coincidence trigger</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13</a:t>
            </a:fld>
            <a:endParaRPr lang="en-US"/>
          </a:p>
        </p:txBody>
      </p:sp>
      <p:pic>
        <p:nvPicPr>
          <p:cNvPr id="7" name="Picture 6" descr="nuclear_recoil_setup.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1867" y="3813145"/>
            <a:ext cx="4334933" cy="2621521"/>
          </a:xfrm>
          <a:prstGeom prst="rect">
            <a:avLst/>
          </a:prstGeom>
        </p:spPr>
      </p:pic>
      <p:pic>
        <p:nvPicPr>
          <p:cNvPr id="8" name="Picture 7" descr="leff_plante.tiff"/>
          <p:cNvPicPr>
            <a:picLocks noChangeAspect="1"/>
          </p:cNvPicPr>
          <p:nvPr/>
        </p:nvPicPr>
        <p:blipFill rotWithShape="1">
          <a:blip r:embed="rId4">
            <a:extLst>
              <a:ext uri="{28A0092B-C50C-407E-A947-70E740481C1C}">
                <a14:useLocalDpi xmlns:a14="http://schemas.microsoft.com/office/drawing/2010/main" val="0"/>
              </a:ext>
            </a:extLst>
          </a:blip>
          <a:srcRect l="2391" r="7548"/>
          <a:stretch/>
        </p:blipFill>
        <p:spPr>
          <a:xfrm>
            <a:off x="355600" y="3813144"/>
            <a:ext cx="3826933" cy="2962305"/>
          </a:xfrm>
          <a:prstGeom prst="rect">
            <a:avLst/>
          </a:prstGeom>
        </p:spPr>
      </p:pic>
    </p:spTree>
    <p:extLst>
      <p:ext uri="{BB962C8B-B14F-4D97-AF65-F5344CB8AC3E}">
        <p14:creationId xmlns:p14="http://schemas.microsoft.com/office/powerpoint/2010/main" val="30094087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7" name="Content Placeholder 6"/>
          <p:cNvSpPr>
            <a:spLocks noGrp="1"/>
          </p:cNvSpPr>
          <p:nvPr>
            <p:ph idx="1"/>
          </p:nvPr>
        </p:nvSpPr>
        <p:spPr>
          <a:xfrm>
            <a:off x="457200" y="1600200"/>
            <a:ext cx="8229600" cy="2074333"/>
          </a:xfrm>
        </p:spPr>
        <p:txBody>
          <a:bodyPr>
            <a:normAutofit fontScale="92500"/>
          </a:bodyPr>
          <a:lstStyle/>
          <a:p>
            <a:pPr marL="0" indent="0">
              <a:buNone/>
            </a:pPr>
            <a:r>
              <a:rPr lang="en-US" dirty="0" smtClean="0"/>
              <a:t>LXe experiments lead direct dark matter scattering search</a:t>
            </a:r>
          </a:p>
          <a:p>
            <a:pPr lvl="1"/>
            <a:r>
              <a:rPr lang="en-US" dirty="0" smtClean="0"/>
              <a:t>Xenon100, LUX, Xenon1T</a:t>
            </a:r>
          </a:p>
          <a:p>
            <a:pPr marL="0" indent="0">
              <a:buNone/>
            </a:pPr>
            <a:r>
              <a:rPr lang="en-US" dirty="0" smtClean="0"/>
              <a:t>Dual-phase detectors </a:t>
            </a:r>
            <a:r>
              <a:rPr lang="en-US" dirty="0" smtClean="0">
                <a:latin typeface="Wingdings"/>
                <a:ea typeface="Wingdings"/>
                <a:cs typeface="Wingdings"/>
                <a:sym typeface="Wingdings"/>
              </a:rPr>
              <a:t></a:t>
            </a:r>
            <a:r>
              <a:rPr lang="en-US" dirty="0" smtClean="0"/>
              <a:t> simultaneously detect light and charge</a:t>
            </a:r>
          </a:p>
          <a:p>
            <a:pPr lvl="1"/>
            <a:r>
              <a:rPr lang="en-US" dirty="0" smtClean="0"/>
              <a:t>Prompt light emission from interaction in LXe (</a:t>
            </a:r>
            <a:r>
              <a:rPr lang="en-US" b="1" dirty="0" smtClean="0"/>
              <a:t>S1</a:t>
            </a:r>
            <a:r>
              <a:rPr lang="en-US" dirty="0" smtClean="0"/>
              <a:t>)</a:t>
            </a:r>
          </a:p>
          <a:p>
            <a:pPr lvl="1"/>
            <a:r>
              <a:rPr lang="en-US" dirty="0" smtClean="0"/>
              <a:t>Complementary signal from acceleration of electrons through </a:t>
            </a:r>
            <a:r>
              <a:rPr lang="en-US" dirty="0" err="1" smtClean="0"/>
              <a:t>GXe</a:t>
            </a:r>
            <a:r>
              <a:rPr lang="en-US" dirty="0" smtClean="0"/>
              <a:t> (</a:t>
            </a:r>
            <a:r>
              <a:rPr lang="en-US" b="1" dirty="0" smtClean="0"/>
              <a:t>S2</a:t>
            </a:r>
            <a:r>
              <a:rPr lang="en-US" dirty="0" smtClean="0"/>
              <a:t>)</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2</a:t>
            </a:fld>
            <a:endParaRPr lang="en-US"/>
          </a:p>
        </p:txBody>
      </p:sp>
      <p:pic>
        <p:nvPicPr>
          <p:cNvPr id="14" name="Picture 13"/>
          <p:cNvPicPr>
            <a:picLocks noChangeAspect="1"/>
          </p:cNvPicPr>
          <p:nvPr/>
        </p:nvPicPr>
        <p:blipFill>
          <a:blip r:embed="rId3"/>
          <a:stretch>
            <a:fillRect/>
          </a:stretch>
        </p:blipFill>
        <p:spPr>
          <a:xfrm>
            <a:off x="4810432" y="3674533"/>
            <a:ext cx="3876368" cy="3183468"/>
          </a:xfrm>
          <a:prstGeom prst="rect">
            <a:avLst/>
          </a:prstGeom>
        </p:spPr>
      </p:pic>
      <p:pic>
        <p:nvPicPr>
          <p:cNvPr id="15" name="Picture 14" descr="tpc_concept.pdf"/>
          <p:cNvPicPr>
            <a:picLocks noChangeAspect="1"/>
          </p:cNvPicPr>
          <p:nvPr/>
        </p:nvPicPr>
        <p:blipFill rotWithShape="1">
          <a:blip r:embed="rId4">
            <a:extLst>
              <a:ext uri="{28A0092B-C50C-407E-A947-70E740481C1C}">
                <a14:useLocalDpi xmlns:a14="http://schemas.microsoft.com/office/drawing/2010/main" val="0"/>
              </a:ext>
            </a:extLst>
          </a:blip>
          <a:srcRect l="19398" t="25071" r="19251" b="26040"/>
          <a:stretch/>
        </p:blipFill>
        <p:spPr>
          <a:xfrm>
            <a:off x="583392" y="3674533"/>
            <a:ext cx="3096751" cy="3193524"/>
          </a:xfrm>
          <a:prstGeom prst="rect">
            <a:avLst/>
          </a:prstGeom>
        </p:spPr>
      </p:pic>
      <p:cxnSp>
        <p:nvCxnSpPr>
          <p:cNvPr id="8" name="Straight Arrow Connector 7"/>
          <p:cNvCxnSpPr/>
          <p:nvPr/>
        </p:nvCxnSpPr>
        <p:spPr>
          <a:xfrm flipH="1">
            <a:off x="7620001" y="3674533"/>
            <a:ext cx="389466"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6731002" y="6019799"/>
            <a:ext cx="651931"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4622800" y="5571067"/>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7888296" y="3302000"/>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sp>
        <p:nvSpPr>
          <p:cNvPr id="18" name="Rectangle 17"/>
          <p:cNvSpPr/>
          <p:nvPr/>
        </p:nvSpPr>
        <p:spPr>
          <a:xfrm>
            <a:off x="7402506" y="5801265"/>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
        <p:nvSpPr>
          <p:cNvPr id="19" name="Rectangle 18"/>
          <p:cNvSpPr/>
          <p:nvPr/>
        </p:nvSpPr>
        <p:spPr>
          <a:xfrm>
            <a:off x="4426242" y="5242464"/>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spTree>
    <p:extLst>
      <p:ext uri="{BB962C8B-B14F-4D97-AF65-F5344CB8AC3E}">
        <p14:creationId xmlns:p14="http://schemas.microsoft.com/office/powerpoint/2010/main" val="401927407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457200" y="1600199"/>
            <a:ext cx="8229600" cy="2582334"/>
          </a:xfrm>
        </p:spPr>
        <p:txBody>
          <a:bodyPr>
            <a:normAutofit/>
          </a:bodyPr>
          <a:lstStyle/>
          <a:p>
            <a:pPr marL="0" indent="0">
              <a:buNone/>
            </a:pPr>
            <a:r>
              <a:rPr lang="en-US" b="1" dirty="0" smtClean="0"/>
              <a:t>Goal: </a:t>
            </a:r>
            <a:r>
              <a:rPr lang="en-US" dirty="0" smtClean="0"/>
              <a:t>improve understanding of low energy interactions in LXe</a:t>
            </a:r>
          </a:p>
          <a:p>
            <a:pPr lvl="1"/>
            <a:r>
              <a:rPr lang="en-US" b="1" dirty="0" smtClean="0"/>
              <a:t>Given an electronic or nuclear recoil at a certain energy in a drift field, how much light and charge do you expect to be produced?</a:t>
            </a:r>
          </a:p>
          <a:p>
            <a:pPr lvl="1"/>
            <a:r>
              <a:rPr lang="en-US" dirty="0" smtClean="0"/>
              <a:t>Light and charge yield </a:t>
            </a:r>
            <a:r>
              <a:rPr lang="en-US" b="1" dirty="0" smtClean="0"/>
              <a:t>non-linear </a:t>
            </a:r>
            <a:r>
              <a:rPr lang="en-US" dirty="0" smtClean="0"/>
              <a:t>in energy and drift field</a:t>
            </a:r>
          </a:p>
          <a:p>
            <a:pPr lvl="2"/>
            <a:r>
              <a:rPr lang="en-US" dirty="0" smtClean="0"/>
              <a:t>Light Yield = Photoelectrons / Energy</a:t>
            </a:r>
          </a:p>
          <a:p>
            <a:pPr lvl="2"/>
            <a:r>
              <a:rPr lang="en-US" dirty="0" smtClean="0"/>
              <a:t>Charge Yield = Free Electrons / Energy</a:t>
            </a:r>
          </a:p>
          <a:p>
            <a:pPr marL="0" indent="0">
              <a:buNone/>
            </a:pP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3</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2669729951"/>
              </p:ext>
            </p:extLst>
          </p:nvPr>
        </p:nvGraphicFramePr>
        <p:xfrm>
          <a:off x="4514850" y="3346450"/>
          <a:ext cx="114300" cy="165100"/>
        </p:xfrm>
        <a:graphic>
          <a:graphicData uri="http://schemas.openxmlformats.org/presentationml/2006/ole">
            <mc:AlternateContent xmlns:mc="http://schemas.openxmlformats.org/markup-compatibility/2006">
              <mc:Choice xmlns:v="urn:schemas-microsoft-com:vml" Requires="v">
                <p:oleObj spid="_x0000_s1286" name="Equation" r:id="rId4" imgW="114300" imgH="165100" progId="Equation.3">
                  <p:embed/>
                </p:oleObj>
              </mc:Choice>
              <mc:Fallback>
                <p:oleObj name="Equation" r:id="rId4" imgW="114300" imgH="165100" progId="Equation.3">
                  <p:embed/>
                  <p:pic>
                    <p:nvPicPr>
                      <p:cNvPr id="0" name=""/>
                      <p:cNvPicPr/>
                      <p:nvPr/>
                    </p:nvPicPr>
                    <p:blipFill>
                      <a:blip r:embed="rId5"/>
                      <a:stretch>
                        <a:fillRect/>
                      </a:stretch>
                    </p:blipFill>
                    <p:spPr>
                      <a:xfrm>
                        <a:off x="4514850" y="3346450"/>
                        <a:ext cx="114300" cy="165100"/>
                      </a:xfrm>
                      <a:prstGeom prst="rect">
                        <a:avLst/>
                      </a:prstGeom>
                    </p:spPr>
                  </p:pic>
                </p:oleObj>
              </mc:Fallback>
            </mc:AlternateContent>
          </a:graphicData>
        </a:graphic>
      </p:graphicFrame>
      <p:pic>
        <p:nvPicPr>
          <p:cNvPr id="8" name="Picture 7"/>
          <p:cNvPicPr>
            <a:picLocks noChangeAspect="1"/>
          </p:cNvPicPr>
          <p:nvPr/>
        </p:nvPicPr>
        <p:blipFill>
          <a:blip r:embed="rId6"/>
          <a:stretch>
            <a:fillRect/>
          </a:stretch>
        </p:blipFill>
        <p:spPr>
          <a:xfrm>
            <a:off x="457200" y="4196336"/>
            <a:ext cx="3352800" cy="2678595"/>
          </a:xfrm>
          <a:prstGeom prst="rect">
            <a:avLst/>
          </a:prstGeom>
        </p:spPr>
      </p:pic>
      <p:pic>
        <p:nvPicPr>
          <p:cNvPr id="9" name="Picture 8"/>
          <p:cNvPicPr>
            <a:picLocks noChangeAspect="1"/>
          </p:cNvPicPr>
          <p:nvPr/>
        </p:nvPicPr>
        <p:blipFill>
          <a:blip r:embed="rId7"/>
          <a:stretch>
            <a:fillRect/>
          </a:stretch>
        </p:blipFill>
        <p:spPr>
          <a:xfrm>
            <a:off x="5380129" y="3945465"/>
            <a:ext cx="3358279" cy="2757987"/>
          </a:xfrm>
          <a:prstGeom prst="rect">
            <a:avLst/>
          </a:prstGeom>
        </p:spPr>
      </p:pic>
      <p:graphicFrame>
        <p:nvGraphicFramePr>
          <p:cNvPr id="14" name="Object 13"/>
          <p:cNvGraphicFramePr>
            <a:graphicFrameLocks noChangeAspect="1"/>
          </p:cNvGraphicFramePr>
          <p:nvPr>
            <p:extLst>
              <p:ext uri="{D42A27DB-BD31-4B8C-83A1-F6EECF244321}">
                <p14:modId xmlns:p14="http://schemas.microsoft.com/office/powerpoint/2010/main" val="3698945264"/>
              </p:ext>
            </p:extLst>
          </p:nvPr>
        </p:nvGraphicFramePr>
        <p:xfrm>
          <a:off x="7299586" y="5723475"/>
          <a:ext cx="1478501" cy="314866"/>
        </p:xfrm>
        <a:graphic>
          <a:graphicData uri="http://schemas.openxmlformats.org/presentationml/2006/ole">
            <mc:AlternateContent xmlns:mc="http://schemas.openxmlformats.org/markup-compatibility/2006">
              <mc:Choice xmlns:v="urn:schemas-microsoft-com:vml" Requires="v">
                <p:oleObj spid="_x0000_s1287" name="Equation" r:id="rId8" imgW="1371600" imgH="292100" progId="Equation.3">
                  <p:embed/>
                </p:oleObj>
              </mc:Choice>
              <mc:Fallback>
                <p:oleObj name="Equation" r:id="rId8" imgW="1371600" imgH="292100" progId="Equation.3">
                  <p:embed/>
                  <p:pic>
                    <p:nvPicPr>
                      <p:cNvPr id="0" name=""/>
                      <p:cNvPicPr/>
                      <p:nvPr/>
                    </p:nvPicPr>
                    <p:blipFill>
                      <a:blip r:embed="rId9"/>
                      <a:stretch>
                        <a:fillRect/>
                      </a:stretch>
                    </p:blipFill>
                    <p:spPr>
                      <a:xfrm>
                        <a:off x="7299586" y="5723475"/>
                        <a:ext cx="1478501" cy="314866"/>
                      </a:xfrm>
                      <a:prstGeom prst="rect">
                        <a:avLst/>
                      </a:prstGeom>
                      <a:solidFill>
                        <a:srgbClr val="FFFF00"/>
                      </a:solidFill>
                    </p:spPr>
                  </p:pic>
                </p:oleObj>
              </mc:Fallback>
            </mc:AlternateContent>
          </a:graphicData>
        </a:graphic>
      </p:graphicFrame>
      <p:cxnSp>
        <p:nvCxnSpPr>
          <p:cNvPr id="17" name="Straight Arrow Connector 16"/>
          <p:cNvCxnSpPr/>
          <p:nvPr/>
        </p:nvCxnSpPr>
        <p:spPr>
          <a:xfrm flipH="1">
            <a:off x="7738533" y="3860796"/>
            <a:ext cx="270935" cy="1862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888296" y="3488263"/>
            <a:ext cx="1374236" cy="461665"/>
          </a:xfrm>
          <a:prstGeom prst="rect">
            <a:avLst/>
          </a:prstGeom>
          <a:noFill/>
        </p:spPr>
        <p:txBody>
          <a:bodyPr wrap="square" rtlCol="0">
            <a:spAutoFit/>
          </a:bodyPr>
          <a:lstStyle/>
          <a:p>
            <a:pPr algn="ctr"/>
            <a:r>
              <a:rPr lang="en-US" sz="1200" dirty="0" smtClean="0">
                <a:latin typeface="Lucida Fax"/>
                <a:cs typeface="Lucida Fax"/>
              </a:rPr>
              <a:t>Leads to S2</a:t>
            </a:r>
            <a:r>
              <a:rPr lang="en-US" sz="1200" b="1" dirty="0" smtClean="0">
                <a:latin typeface="Lucida Fax"/>
                <a:cs typeface="Lucida Fax"/>
              </a:rPr>
              <a:t> </a:t>
            </a:r>
            <a:r>
              <a:rPr lang="en-US" sz="1200" b="1" dirty="0" smtClean="0">
                <a:solidFill>
                  <a:srgbClr val="FF0000"/>
                </a:solidFill>
                <a:latin typeface="Lucida Fax"/>
                <a:cs typeface="Lucida Fax"/>
              </a:rPr>
              <a:t>if remains free</a:t>
            </a:r>
            <a:endParaRPr lang="en-US" sz="1200" b="1" dirty="0">
              <a:solidFill>
                <a:srgbClr val="FF0000"/>
              </a:solidFill>
              <a:latin typeface="Lucida Fax"/>
              <a:cs typeface="Lucida Fax"/>
            </a:endParaRPr>
          </a:p>
        </p:txBody>
      </p:sp>
      <p:cxnSp>
        <p:nvCxnSpPr>
          <p:cNvPr id="21" name="Straight Arrow Connector 20"/>
          <p:cNvCxnSpPr/>
          <p:nvPr/>
        </p:nvCxnSpPr>
        <p:spPr>
          <a:xfrm>
            <a:off x="5384785" y="5638799"/>
            <a:ext cx="187633" cy="4487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188227" y="5310196"/>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3" name="Straight Arrow Connector 22"/>
          <p:cNvCxnSpPr/>
          <p:nvPr/>
        </p:nvCxnSpPr>
        <p:spPr>
          <a:xfrm flipH="1" flipV="1">
            <a:off x="7020188" y="6297848"/>
            <a:ext cx="651932" cy="125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7704667" y="6297848"/>
            <a:ext cx="367258" cy="276999"/>
          </a:xfrm>
          <a:prstGeom prst="rect">
            <a:avLst/>
          </a:prstGeom>
        </p:spPr>
        <p:txBody>
          <a:bodyPr wrap="none">
            <a:spAutoFit/>
          </a:bodyPr>
          <a:lstStyle/>
          <a:p>
            <a:pPr algn="ctr"/>
            <a:r>
              <a:rPr lang="en-US" sz="1200" dirty="0" smtClean="0">
                <a:latin typeface="Lucida Fax"/>
                <a:cs typeface="Lucida Fax"/>
              </a:rPr>
              <a:t>S1</a:t>
            </a:r>
            <a:endParaRPr lang="en-US" sz="1200" dirty="0">
              <a:solidFill>
                <a:srgbClr val="FF0000"/>
              </a:solidFill>
              <a:latin typeface="Lucida Fax"/>
              <a:cs typeface="Lucida Fax"/>
            </a:endParaRPr>
          </a:p>
        </p:txBody>
      </p:sp>
      <p:cxnSp>
        <p:nvCxnSpPr>
          <p:cNvPr id="26" name="Straight Arrow Connector 25"/>
          <p:cNvCxnSpPr/>
          <p:nvPr/>
        </p:nvCxnSpPr>
        <p:spPr>
          <a:xfrm flipV="1">
            <a:off x="8195732" y="4775200"/>
            <a:ext cx="186268" cy="81199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79056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Detector</a:t>
            </a:r>
            <a:endParaRPr lang="en-US" dirty="0"/>
          </a:p>
        </p:txBody>
      </p:sp>
      <p:sp>
        <p:nvSpPr>
          <p:cNvPr id="3" name="Content Placeholder 2"/>
          <p:cNvSpPr>
            <a:spLocks noGrp="1"/>
          </p:cNvSpPr>
          <p:nvPr>
            <p:ph idx="1"/>
          </p:nvPr>
        </p:nvSpPr>
        <p:spPr/>
        <p:txBody>
          <a:bodyPr/>
          <a:lstStyle/>
          <a:p>
            <a:pPr marL="0" indent="0">
              <a:buNone/>
            </a:pPr>
            <a:r>
              <a:rPr lang="en-US" dirty="0" smtClean="0"/>
              <a:t>Dual-phase LXe Time Projection Chamber for measuring </a:t>
            </a:r>
            <a:r>
              <a:rPr lang="en-US" b="1" dirty="0"/>
              <a:t>n</a:t>
            </a:r>
            <a:r>
              <a:rPr lang="en-US" dirty="0" smtClean="0"/>
              <a:t>uclear and </a:t>
            </a:r>
            <a:r>
              <a:rPr lang="en-US" b="1" dirty="0"/>
              <a:t>e</a:t>
            </a:r>
            <a:r>
              <a:rPr lang="en-US" dirty="0" smtClean="0"/>
              <a:t>lectronic </a:t>
            </a:r>
            <a:r>
              <a:rPr lang="en-US" b="1" dirty="0"/>
              <a:t>r</a:t>
            </a:r>
            <a:r>
              <a:rPr lang="en-US" dirty="0" smtClean="0"/>
              <a:t>ecoils </a:t>
            </a:r>
            <a:r>
              <a:rPr lang="en-US" b="1" dirty="0" smtClean="0"/>
              <a:t>i</a:t>
            </a:r>
            <a:r>
              <a:rPr lang="en-US" dirty="0" smtClean="0"/>
              <a:t>n </a:t>
            </a:r>
            <a:r>
              <a:rPr lang="en-US" b="1" dirty="0" smtClean="0"/>
              <a:t>X</a:t>
            </a:r>
            <a:r>
              <a:rPr lang="en-US" dirty="0" smtClean="0"/>
              <a:t>enon</a:t>
            </a:r>
          </a:p>
          <a:p>
            <a:pPr lvl="1"/>
            <a:r>
              <a:rPr lang="en-US" dirty="0" smtClean="0"/>
              <a:t>Small size and minimal materials surrounding </a:t>
            </a:r>
            <a:r>
              <a:rPr lang="en-US" dirty="0" err="1" smtClean="0"/>
              <a:t>fiducial</a:t>
            </a:r>
            <a:r>
              <a:rPr lang="en-US" dirty="0" smtClean="0"/>
              <a:t> volume make this detector well-suited for measurements of the light and charge yield</a:t>
            </a:r>
          </a:p>
          <a:p>
            <a:pPr lvl="1"/>
            <a:r>
              <a:rPr lang="en-US" dirty="0" smtClean="0"/>
              <a:t>Unlike most previous measurements, can measure the light yield as a function of drift field applied</a:t>
            </a:r>
          </a:p>
          <a:p>
            <a:pPr lvl="1"/>
            <a:r>
              <a:rPr lang="en-US" dirty="0" smtClean="0"/>
              <a:t>Pursue light and charge yields as low as 1 keV</a:t>
            </a:r>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4</a:t>
            </a:fld>
            <a:endParaRPr lang="en-US"/>
          </a:p>
        </p:txBody>
      </p:sp>
      <p:pic>
        <p:nvPicPr>
          <p:cNvPr id="7" name="Picture 6"/>
          <p:cNvPicPr>
            <a:picLocks noChangeAspect="1"/>
          </p:cNvPicPr>
          <p:nvPr/>
        </p:nvPicPr>
        <p:blipFill>
          <a:blip r:embed="rId3"/>
          <a:stretch>
            <a:fillRect/>
          </a:stretch>
        </p:blipFill>
        <p:spPr>
          <a:xfrm>
            <a:off x="474133" y="4233333"/>
            <a:ext cx="2085193" cy="2489199"/>
          </a:xfrm>
          <a:prstGeom prst="rect">
            <a:avLst/>
          </a:prstGeom>
        </p:spPr>
      </p:pic>
      <p:pic>
        <p:nvPicPr>
          <p:cNvPr id="8" name="Picture 7"/>
          <p:cNvPicPr>
            <a:picLocks noChangeAspect="1"/>
          </p:cNvPicPr>
          <p:nvPr/>
        </p:nvPicPr>
        <p:blipFill>
          <a:blip r:embed="rId4"/>
          <a:stretch>
            <a:fillRect/>
          </a:stretch>
        </p:blipFill>
        <p:spPr>
          <a:xfrm>
            <a:off x="3211962" y="4233333"/>
            <a:ext cx="2360825" cy="2489199"/>
          </a:xfrm>
          <a:prstGeom prst="rect">
            <a:avLst/>
          </a:prstGeom>
        </p:spPr>
      </p:pic>
      <p:pic>
        <p:nvPicPr>
          <p:cNvPr id="9" name="Picture 8"/>
          <p:cNvPicPr>
            <a:picLocks noChangeAspect="1"/>
          </p:cNvPicPr>
          <p:nvPr/>
        </p:nvPicPr>
        <p:blipFill>
          <a:blip r:embed="rId5"/>
          <a:stretch>
            <a:fillRect/>
          </a:stretch>
        </p:blipFill>
        <p:spPr>
          <a:xfrm>
            <a:off x="6076892" y="4233333"/>
            <a:ext cx="2609907" cy="2489199"/>
          </a:xfrm>
          <a:prstGeom prst="rect">
            <a:avLst/>
          </a:prstGeom>
        </p:spPr>
      </p:pic>
    </p:spTree>
    <p:extLst>
      <p:ext uri="{BB962C8B-B14F-4D97-AF65-F5344CB8AC3E}">
        <p14:creationId xmlns:p14="http://schemas.microsoft.com/office/powerpoint/2010/main" val="73711432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neriX Detector</a:t>
            </a:r>
            <a:endParaRPr lang="en-US" dirty="0"/>
          </a:p>
        </p:txBody>
      </p:sp>
      <p:sp>
        <p:nvSpPr>
          <p:cNvPr id="3" name="Content Placeholder 2"/>
          <p:cNvSpPr>
            <a:spLocks noGrp="1"/>
          </p:cNvSpPr>
          <p:nvPr>
            <p:ph idx="1"/>
          </p:nvPr>
        </p:nvSpPr>
        <p:spPr>
          <a:xfrm>
            <a:off x="457200" y="1600200"/>
            <a:ext cx="3793067" cy="4876800"/>
          </a:xfrm>
        </p:spPr>
        <p:txBody>
          <a:bodyPr/>
          <a:lstStyle/>
          <a:p>
            <a:pPr marL="0" indent="0">
              <a:buNone/>
            </a:pPr>
            <a:r>
              <a:rPr lang="en-US" dirty="0" smtClean="0"/>
              <a:t>Very similar design to its much larger cousins</a:t>
            </a:r>
          </a:p>
          <a:p>
            <a:pPr lvl="1"/>
            <a:r>
              <a:rPr lang="en-US" dirty="0" smtClean="0"/>
              <a:t>Dual-phase (S1 and S2)</a:t>
            </a:r>
          </a:p>
          <a:p>
            <a:pPr lvl="1"/>
            <a:r>
              <a:rPr lang="en-US" dirty="0" smtClean="0"/>
              <a:t>3D Position Reconstruction</a:t>
            </a:r>
          </a:p>
          <a:p>
            <a:pPr lvl="1"/>
            <a:r>
              <a:rPr lang="en-US" dirty="0" smtClean="0"/>
              <a:t>Stable cryogenics system</a:t>
            </a:r>
          </a:p>
          <a:p>
            <a:pPr marL="0" indent="0">
              <a:buNone/>
            </a:pPr>
            <a:r>
              <a:rPr lang="en-US" dirty="0" smtClean="0"/>
              <a:t>PMTs</a:t>
            </a:r>
          </a:p>
          <a:p>
            <a:pPr lvl="1"/>
            <a:r>
              <a:rPr lang="en-US" dirty="0" smtClean="0"/>
              <a:t>4 1’’ square 4 channel PMTs on top (total of 16 channels)</a:t>
            </a:r>
          </a:p>
          <a:p>
            <a:pPr lvl="1"/>
            <a:r>
              <a:rPr lang="en-US" dirty="0" smtClean="0"/>
              <a:t>1 2’’ diameter HQE PMT on bottom</a:t>
            </a:r>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5</a:t>
            </a:fld>
            <a:endParaRPr lang="en-US"/>
          </a:p>
        </p:txBody>
      </p:sp>
      <p:pic>
        <p:nvPicPr>
          <p:cNvPr id="9" name="Picture 8"/>
          <p:cNvPicPr>
            <a:picLocks noChangeAspect="1"/>
          </p:cNvPicPr>
          <p:nvPr/>
        </p:nvPicPr>
        <p:blipFill>
          <a:blip r:embed="rId3"/>
          <a:stretch>
            <a:fillRect/>
          </a:stretch>
        </p:blipFill>
        <p:spPr>
          <a:xfrm>
            <a:off x="4410710" y="846666"/>
            <a:ext cx="4276090" cy="37592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40368437"/>
              </p:ext>
            </p:extLst>
          </p:nvPr>
        </p:nvGraphicFramePr>
        <p:xfrm>
          <a:off x="4690533" y="4605866"/>
          <a:ext cx="3725334" cy="2042159"/>
        </p:xfrm>
        <a:graphic>
          <a:graphicData uri="http://schemas.openxmlformats.org/drawingml/2006/table">
            <a:tbl>
              <a:tblPr firstRow="1" bandRow="1">
                <a:tableStyleId>{5C22544A-7EE6-4342-B048-85BDC9FD1C3A}</a:tableStyleId>
              </a:tblPr>
              <a:tblGrid>
                <a:gridCol w="1862667"/>
                <a:gridCol w="1862667"/>
              </a:tblGrid>
              <a:tr h="277989">
                <a:tc>
                  <a:txBody>
                    <a:bodyPr/>
                    <a:lstStyle/>
                    <a:p>
                      <a:r>
                        <a:rPr lang="en-US" sz="1400" dirty="0" smtClean="0"/>
                        <a:t>Component</a:t>
                      </a:r>
                      <a:endParaRPr lang="en-US" sz="1400" dirty="0"/>
                    </a:p>
                  </a:txBody>
                  <a:tcPr/>
                </a:tc>
                <a:tc>
                  <a:txBody>
                    <a:bodyPr/>
                    <a:lstStyle/>
                    <a:p>
                      <a:r>
                        <a:rPr lang="en-US" sz="1400" dirty="0" smtClean="0"/>
                        <a:t>Voltage [kV]</a:t>
                      </a:r>
                      <a:endParaRPr lang="en-US" sz="1400" dirty="0"/>
                    </a:p>
                  </a:txBody>
                  <a:tcPr/>
                </a:tc>
              </a:tr>
              <a:tr h="125307">
                <a:tc>
                  <a:txBody>
                    <a:bodyPr/>
                    <a:lstStyle/>
                    <a:p>
                      <a:r>
                        <a:rPr lang="en-US" sz="1400" dirty="0" smtClean="0"/>
                        <a:t>Anod</a:t>
                      </a:r>
                      <a:r>
                        <a:rPr lang="en-US" sz="1400" baseline="0" dirty="0" smtClean="0"/>
                        <a:t>e Grid</a:t>
                      </a:r>
                      <a:endParaRPr lang="en-US" sz="1400" dirty="0"/>
                    </a:p>
                  </a:txBody>
                  <a:tcPr/>
                </a:tc>
                <a:tc>
                  <a:txBody>
                    <a:bodyPr/>
                    <a:lstStyle/>
                    <a:p>
                      <a:r>
                        <a:rPr lang="en-US" sz="1400" dirty="0" smtClean="0"/>
                        <a:t>4.5</a:t>
                      </a:r>
                      <a:endParaRPr lang="en-US" sz="1400" dirty="0"/>
                    </a:p>
                  </a:txBody>
                  <a:tcPr/>
                </a:tc>
              </a:tr>
              <a:tr h="277989">
                <a:tc>
                  <a:txBody>
                    <a:bodyPr/>
                    <a:lstStyle/>
                    <a:p>
                      <a:r>
                        <a:rPr lang="en-US" sz="1400" dirty="0" smtClean="0"/>
                        <a:t>Gate Grid</a:t>
                      </a:r>
                      <a:endParaRPr lang="en-US" sz="1400" dirty="0"/>
                    </a:p>
                  </a:txBody>
                  <a:tcPr/>
                </a:tc>
                <a:tc>
                  <a:txBody>
                    <a:bodyPr/>
                    <a:lstStyle/>
                    <a:p>
                      <a:r>
                        <a:rPr lang="en-US" sz="1400" dirty="0" smtClean="0"/>
                        <a:t>0</a:t>
                      </a:r>
                      <a:endParaRPr lang="en-US" sz="1400" dirty="0"/>
                    </a:p>
                  </a:txBody>
                  <a:tcPr/>
                </a:tc>
              </a:tr>
              <a:tr h="277989">
                <a:tc>
                  <a:txBody>
                    <a:bodyPr/>
                    <a:lstStyle/>
                    <a:p>
                      <a:r>
                        <a:rPr lang="en-US" sz="1400" dirty="0" smtClean="0"/>
                        <a:t>Shaping Rings</a:t>
                      </a:r>
                      <a:endParaRPr lang="en-US" sz="1400" dirty="0"/>
                    </a:p>
                  </a:txBody>
                  <a:tcPr/>
                </a:tc>
                <a:tc>
                  <a:txBody>
                    <a:bodyPr/>
                    <a:lstStyle/>
                    <a:p>
                      <a:r>
                        <a:rPr lang="en-US" sz="1400" dirty="0" smtClean="0"/>
                        <a:t>0</a:t>
                      </a:r>
                      <a:endParaRPr lang="en-US" sz="1400" dirty="0"/>
                    </a:p>
                  </a:txBody>
                  <a:tcPr/>
                </a:tc>
              </a:tr>
              <a:tr h="277989">
                <a:tc>
                  <a:txBody>
                    <a:bodyPr/>
                    <a:lstStyle/>
                    <a:p>
                      <a:r>
                        <a:rPr lang="en-US" sz="1400" dirty="0" smtClean="0"/>
                        <a:t>Cathode Grid</a:t>
                      </a:r>
                      <a:endParaRPr lang="en-US" sz="1400" dirty="0"/>
                    </a:p>
                  </a:txBody>
                  <a:tcPr/>
                </a:tc>
                <a:tc>
                  <a:txBody>
                    <a:bodyPr/>
                    <a:lstStyle/>
                    <a:p>
                      <a:r>
                        <a:rPr lang="en-US" sz="1400" dirty="0" smtClean="0"/>
                        <a:t>-0.345, -1.054, -2.356, -5.500</a:t>
                      </a:r>
                      <a:endParaRPr lang="en-US" sz="1400" dirty="0"/>
                    </a:p>
                  </a:txBody>
                  <a:tcPr/>
                </a:tc>
              </a:tr>
              <a:tr h="277989">
                <a:tc>
                  <a:txBody>
                    <a:bodyPr/>
                    <a:lstStyle/>
                    <a:p>
                      <a:r>
                        <a:rPr lang="en-US" sz="1400" dirty="0" smtClean="0"/>
                        <a:t>Bottom Mesh</a:t>
                      </a:r>
                      <a:endParaRPr lang="en-US" sz="1400" dirty="0"/>
                    </a:p>
                  </a:txBody>
                  <a:tcPr/>
                </a:tc>
                <a:tc>
                  <a:txBody>
                    <a:bodyPr/>
                    <a:lstStyle/>
                    <a:p>
                      <a:r>
                        <a:rPr lang="en-US" sz="1400" dirty="0" smtClean="0"/>
                        <a:t>0</a:t>
                      </a:r>
                      <a:endParaRPr lang="en-US" sz="1400" dirty="0"/>
                    </a:p>
                  </a:txBody>
                  <a:tcPr/>
                </a:tc>
              </a:tr>
            </a:tbl>
          </a:graphicData>
        </a:graphic>
      </p:graphicFrame>
      <p:pic>
        <p:nvPicPr>
          <p:cNvPr id="11" name="Picture 10"/>
          <p:cNvPicPr>
            <a:picLocks noChangeAspect="1"/>
          </p:cNvPicPr>
          <p:nvPr/>
        </p:nvPicPr>
        <p:blipFill>
          <a:blip r:embed="rId4"/>
          <a:stretch>
            <a:fillRect/>
          </a:stretch>
        </p:blipFill>
        <p:spPr>
          <a:xfrm>
            <a:off x="2430521" y="5046133"/>
            <a:ext cx="1590729" cy="1601892"/>
          </a:xfrm>
          <a:prstGeom prst="rect">
            <a:avLst/>
          </a:prstGeom>
        </p:spPr>
      </p:pic>
    </p:spTree>
    <p:extLst>
      <p:ext uri="{BB962C8B-B14F-4D97-AF65-F5344CB8AC3E}">
        <p14:creationId xmlns:p14="http://schemas.microsoft.com/office/powerpoint/2010/main" val="257938878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Drift Fields</a:t>
            </a:r>
            <a:endParaRPr lang="en-US" dirty="0"/>
          </a:p>
        </p:txBody>
      </p:sp>
      <p:sp>
        <p:nvSpPr>
          <p:cNvPr id="3" name="Content Placeholder 2"/>
          <p:cNvSpPr>
            <a:spLocks noGrp="1"/>
          </p:cNvSpPr>
          <p:nvPr>
            <p:ph idx="1"/>
          </p:nvPr>
        </p:nvSpPr>
        <p:spPr>
          <a:xfrm>
            <a:off x="457200" y="1600200"/>
            <a:ext cx="3793067" cy="2785533"/>
          </a:xfrm>
        </p:spPr>
        <p:txBody>
          <a:bodyPr>
            <a:normAutofit/>
          </a:bodyPr>
          <a:lstStyle/>
          <a:p>
            <a:pPr marL="0" indent="0">
              <a:buNone/>
            </a:pPr>
            <a:r>
              <a:rPr lang="en-US" dirty="0" smtClean="0"/>
              <a:t>Measured the light and charge yield at four different drift fields</a:t>
            </a:r>
          </a:p>
          <a:p>
            <a:pPr lvl="1"/>
            <a:r>
              <a:rPr lang="en-US" dirty="0" smtClean="0"/>
              <a:t>All components but cathode kept constant between setups</a:t>
            </a:r>
          </a:p>
          <a:p>
            <a:pPr lvl="1"/>
            <a:r>
              <a:rPr lang="en-US" dirty="0" smtClean="0"/>
              <a:t>Simulations of the field performed in </a:t>
            </a:r>
            <a:r>
              <a:rPr lang="en-US" dirty="0" err="1" smtClean="0"/>
              <a:t>Comsol</a:t>
            </a:r>
            <a:endParaRPr lang="en-US" dirty="0" smtClean="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6</a:t>
            </a:fld>
            <a:endParaRPr lang="en-US"/>
          </a:p>
        </p:txBody>
      </p:sp>
      <p:pic>
        <p:nvPicPr>
          <p:cNvPr id="9" name="Picture 8"/>
          <p:cNvPicPr>
            <a:picLocks noChangeAspect="1"/>
          </p:cNvPicPr>
          <p:nvPr/>
        </p:nvPicPr>
        <p:blipFill>
          <a:blip r:embed="rId3"/>
          <a:stretch>
            <a:fillRect/>
          </a:stretch>
        </p:blipFill>
        <p:spPr>
          <a:xfrm>
            <a:off x="4410710" y="846666"/>
            <a:ext cx="4276090" cy="3759200"/>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1281449519"/>
              </p:ext>
            </p:extLst>
          </p:nvPr>
        </p:nvGraphicFramePr>
        <p:xfrm>
          <a:off x="4690533" y="4605866"/>
          <a:ext cx="3725334" cy="2042159"/>
        </p:xfrm>
        <a:graphic>
          <a:graphicData uri="http://schemas.openxmlformats.org/drawingml/2006/table">
            <a:tbl>
              <a:tblPr firstRow="1" bandRow="1">
                <a:tableStyleId>{5C22544A-7EE6-4342-B048-85BDC9FD1C3A}</a:tableStyleId>
              </a:tblPr>
              <a:tblGrid>
                <a:gridCol w="1862667"/>
                <a:gridCol w="1862667"/>
              </a:tblGrid>
              <a:tr h="277989">
                <a:tc>
                  <a:txBody>
                    <a:bodyPr/>
                    <a:lstStyle/>
                    <a:p>
                      <a:pPr algn="ctr"/>
                      <a:r>
                        <a:rPr lang="en-US" sz="1400" dirty="0" smtClean="0"/>
                        <a:t>Component</a:t>
                      </a:r>
                      <a:endParaRPr lang="en-US" sz="1400" dirty="0"/>
                    </a:p>
                  </a:txBody>
                  <a:tcPr/>
                </a:tc>
                <a:tc>
                  <a:txBody>
                    <a:bodyPr/>
                    <a:lstStyle/>
                    <a:p>
                      <a:pPr algn="ctr"/>
                      <a:r>
                        <a:rPr lang="en-US" sz="1400" dirty="0" smtClean="0"/>
                        <a:t>Voltage [kV]</a:t>
                      </a:r>
                      <a:endParaRPr lang="en-US" sz="1400" dirty="0"/>
                    </a:p>
                  </a:txBody>
                  <a:tcPr/>
                </a:tc>
              </a:tr>
              <a:tr h="125307">
                <a:tc>
                  <a:txBody>
                    <a:bodyPr/>
                    <a:lstStyle/>
                    <a:p>
                      <a:pPr algn="ctr"/>
                      <a:r>
                        <a:rPr lang="en-US" sz="1400" dirty="0" smtClean="0"/>
                        <a:t>Anod</a:t>
                      </a:r>
                      <a:r>
                        <a:rPr lang="en-US" sz="1400" baseline="0" dirty="0" smtClean="0"/>
                        <a:t>e Grid</a:t>
                      </a:r>
                      <a:endParaRPr lang="en-US" sz="1400" dirty="0"/>
                    </a:p>
                  </a:txBody>
                  <a:tcPr/>
                </a:tc>
                <a:tc>
                  <a:txBody>
                    <a:bodyPr/>
                    <a:lstStyle/>
                    <a:p>
                      <a:pPr algn="ctr"/>
                      <a:r>
                        <a:rPr lang="en-US" sz="1400" dirty="0" smtClean="0"/>
                        <a:t>4.5</a:t>
                      </a:r>
                      <a:endParaRPr lang="en-US" sz="1400" dirty="0"/>
                    </a:p>
                  </a:txBody>
                  <a:tcPr/>
                </a:tc>
              </a:tr>
              <a:tr h="277989">
                <a:tc>
                  <a:txBody>
                    <a:bodyPr/>
                    <a:lstStyle/>
                    <a:p>
                      <a:pPr algn="ctr"/>
                      <a:r>
                        <a:rPr lang="en-US" sz="1400" dirty="0" smtClean="0"/>
                        <a:t>Gate Grid</a:t>
                      </a:r>
                      <a:endParaRPr lang="en-US" sz="1400" dirty="0"/>
                    </a:p>
                  </a:txBody>
                  <a:tcPr/>
                </a:tc>
                <a:tc>
                  <a:txBody>
                    <a:bodyPr/>
                    <a:lstStyle/>
                    <a:p>
                      <a:pPr algn="ctr"/>
                      <a:r>
                        <a:rPr lang="en-US" sz="1400" dirty="0" smtClean="0"/>
                        <a:t>0</a:t>
                      </a:r>
                      <a:endParaRPr lang="en-US" sz="1400" dirty="0"/>
                    </a:p>
                  </a:txBody>
                  <a:tcPr/>
                </a:tc>
              </a:tr>
              <a:tr h="277989">
                <a:tc>
                  <a:txBody>
                    <a:bodyPr/>
                    <a:lstStyle/>
                    <a:p>
                      <a:pPr algn="ctr"/>
                      <a:r>
                        <a:rPr lang="en-US" sz="1400" dirty="0" smtClean="0"/>
                        <a:t>Shaping Rings</a:t>
                      </a:r>
                      <a:endParaRPr lang="en-US" sz="1400" dirty="0"/>
                    </a:p>
                  </a:txBody>
                  <a:tcPr/>
                </a:tc>
                <a:tc>
                  <a:txBody>
                    <a:bodyPr/>
                    <a:lstStyle/>
                    <a:p>
                      <a:pPr algn="ctr"/>
                      <a:r>
                        <a:rPr lang="en-US" sz="1400" dirty="0" smtClean="0"/>
                        <a:t>0</a:t>
                      </a:r>
                      <a:endParaRPr lang="en-US" sz="1400" dirty="0"/>
                    </a:p>
                  </a:txBody>
                  <a:tcPr/>
                </a:tc>
              </a:tr>
              <a:tr h="277989">
                <a:tc>
                  <a:txBody>
                    <a:bodyPr/>
                    <a:lstStyle/>
                    <a:p>
                      <a:pPr algn="ctr"/>
                      <a:r>
                        <a:rPr lang="en-US" sz="1400" dirty="0" smtClean="0"/>
                        <a:t>Cathode Grid</a:t>
                      </a:r>
                      <a:endParaRPr lang="en-US" sz="1400" dirty="0"/>
                    </a:p>
                  </a:txBody>
                  <a:tcPr/>
                </a:tc>
                <a:tc>
                  <a:txBody>
                    <a:bodyPr/>
                    <a:lstStyle/>
                    <a:p>
                      <a:pPr algn="ctr"/>
                      <a:r>
                        <a:rPr lang="en-US" sz="1400" dirty="0" smtClean="0"/>
                        <a:t>-0.345, -1.054, -2.356, -5.500</a:t>
                      </a:r>
                      <a:endParaRPr lang="en-US" sz="1400" dirty="0"/>
                    </a:p>
                  </a:txBody>
                  <a:tcPr/>
                </a:tc>
              </a:tr>
              <a:tr h="277989">
                <a:tc>
                  <a:txBody>
                    <a:bodyPr/>
                    <a:lstStyle/>
                    <a:p>
                      <a:pPr algn="ctr"/>
                      <a:r>
                        <a:rPr lang="en-US" sz="1400" dirty="0" smtClean="0"/>
                        <a:t>Bottom</a:t>
                      </a:r>
                      <a:r>
                        <a:rPr lang="en-US" sz="1400" baseline="0" dirty="0" smtClean="0"/>
                        <a:t> Grid</a:t>
                      </a:r>
                      <a:endParaRPr lang="en-US" sz="1400" dirty="0"/>
                    </a:p>
                  </a:txBody>
                  <a:tcPr/>
                </a:tc>
                <a:tc>
                  <a:txBody>
                    <a:bodyPr/>
                    <a:lstStyle/>
                    <a:p>
                      <a:pPr algn="ctr"/>
                      <a:r>
                        <a:rPr lang="en-US" sz="1400" dirty="0" smtClean="0"/>
                        <a:t>0</a:t>
                      </a:r>
                      <a:endParaRPr lang="en-US" sz="14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41547021"/>
              </p:ext>
            </p:extLst>
          </p:nvPr>
        </p:nvGraphicFramePr>
        <p:xfrm>
          <a:off x="457198" y="4605865"/>
          <a:ext cx="3953512" cy="2042160"/>
        </p:xfrm>
        <a:graphic>
          <a:graphicData uri="http://schemas.openxmlformats.org/drawingml/2006/table">
            <a:tbl>
              <a:tblPr firstRow="1" bandRow="1">
                <a:tableStyleId>{5C22544A-7EE6-4342-B048-85BDC9FD1C3A}</a:tableStyleId>
              </a:tblPr>
              <a:tblGrid>
                <a:gridCol w="1976756"/>
                <a:gridCol w="1976756"/>
              </a:tblGrid>
              <a:tr h="408432">
                <a:tc>
                  <a:txBody>
                    <a:bodyPr/>
                    <a:lstStyle/>
                    <a:p>
                      <a:pPr algn="ctr"/>
                      <a:r>
                        <a:rPr lang="en-US" sz="1400" dirty="0" smtClean="0"/>
                        <a:t>Cathode Voltage [kV]</a:t>
                      </a:r>
                      <a:endParaRPr lang="en-US" sz="1400" dirty="0"/>
                    </a:p>
                  </a:txBody>
                  <a:tcPr/>
                </a:tc>
                <a:tc>
                  <a:txBody>
                    <a:bodyPr/>
                    <a:lstStyle/>
                    <a:p>
                      <a:pPr algn="ctr"/>
                      <a:r>
                        <a:rPr lang="en-US" sz="1400" dirty="0" smtClean="0"/>
                        <a:t>Drift Field [V/cm]</a:t>
                      </a:r>
                      <a:endParaRPr lang="en-US" sz="1400" dirty="0"/>
                    </a:p>
                  </a:txBody>
                  <a:tcPr/>
                </a:tc>
              </a:tr>
              <a:tr h="408432">
                <a:tc>
                  <a:txBody>
                    <a:bodyPr/>
                    <a:lstStyle/>
                    <a:p>
                      <a:pPr algn="ctr"/>
                      <a:r>
                        <a:rPr lang="en-US" sz="1400" dirty="0" smtClean="0"/>
                        <a:t>-0.345</a:t>
                      </a:r>
                    </a:p>
                  </a:txBody>
                  <a:tcPr/>
                </a:tc>
                <a:tc>
                  <a:txBody>
                    <a:bodyPr/>
                    <a:lstStyle/>
                    <a:p>
                      <a:pPr algn="ctr"/>
                      <a:r>
                        <a:rPr lang="en-US" sz="1400" dirty="0" smtClean="0"/>
                        <a:t>210</a:t>
                      </a:r>
                      <a:endParaRPr lang="en-US" sz="1400" dirty="0"/>
                    </a:p>
                  </a:txBody>
                  <a:tcPr/>
                </a:tc>
              </a:tr>
              <a:tr h="408432">
                <a:tc>
                  <a:txBody>
                    <a:bodyPr/>
                    <a:lstStyle/>
                    <a:p>
                      <a:pPr algn="ctr"/>
                      <a:r>
                        <a:rPr lang="en-US" sz="1400" dirty="0" smtClean="0"/>
                        <a:t>-1.054</a:t>
                      </a:r>
                      <a:endParaRPr lang="en-US" sz="1400" dirty="0"/>
                    </a:p>
                  </a:txBody>
                  <a:tcPr/>
                </a:tc>
                <a:tc>
                  <a:txBody>
                    <a:bodyPr/>
                    <a:lstStyle/>
                    <a:p>
                      <a:pPr algn="ctr"/>
                      <a:r>
                        <a:rPr lang="en-US" sz="1400" dirty="0" smtClean="0"/>
                        <a:t>490</a:t>
                      </a:r>
                      <a:endParaRPr lang="en-US" sz="1400" dirty="0"/>
                    </a:p>
                  </a:txBody>
                  <a:tcPr/>
                </a:tc>
              </a:tr>
              <a:tr h="408432">
                <a:tc>
                  <a:txBody>
                    <a:bodyPr/>
                    <a:lstStyle/>
                    <a:p>
                      <a:pPr algn="ctr"/>
                      <a:r>
                        <a:rPr lang="en-US" sz="1400" dirty="0" smtClean="0"/>
                        <a:t>-2.356</a:t>
                      </a:r>
                      <a:endParaRPr lang="en-US" sz="1400" dirty="0"/>
                    </a:p>
                  </a:txBody>
                  <a:tcPr/>
                </a:tc>
                <a:tc>
                  <a:txBody>
                    <a:bodyPr/>
                    <a:lstStyle/>
                    <a:p>
                      <a:pPr algn="ctr"/>
                      <a:r>
                        <a:rPr lang="en-US" sz="1400" dirty="0" smtClean="0"/>
                        <a:t>1000</a:t>
                      </a:r>
                      <a:endParaRPr lang="en-US" sz="1400" dirty="0"/>
                    </a:p>
                  </a:txBody>
                  <a:tcPr/>
                </a:tc>
              </a:tr>
              <a:tr h="408432">
                <a:tc>
                  <a:txBody>
                    <a:bodyPr/>
                    <a:lstStyle/>
                    <a:p>
                      <a:pPr algn="ctr"/>
                      <a:r>
                        <a:rPr lang="en-US" sz="1400" dirty="0" smtClean="0"/>
                        <a:t>-5.500</a:t>
                      </a:r>
                      <a:endParaRPr lang="en-US" sz="1400" dirty="0"/>
                    </a:p>
                  </a:txBody>
                  <a:tcPr/>
                </a:tc>
                <a:tc>
                  <a:txBody>
                    <a:bodyPr/>
                    <a:lstStyle/>
                    <a:p>
                      <a:pPr algn="ctr"/>
                      <a:r>
                        <a:rPr lang="en-US" sz="1400" dirty="0" smtClean="0"/>
                        <a:t>2250</a:t>
                      </a:r>
                      <a:endParaRPr lang="en-US" sz="1400" dirty="0"/>
                    </a:p>
                  </a:txBody>
                  <a:tcPr/>
                </a:tc>
              </a:tr>
            </a:tbl>
          </a:graphicData>
        </a:graphic>
      </p:graphicFrame>
    </p:spTree>
    <p:extLst>
      <p:ext uri="{BB962C8B-B14F-4D97-AF65-F5344CB8AC3E}">
        <p14:creationId xmlns:p14="http://schemas.microsoft.com/office/powerpoint/2010/main" val="28413669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smtClean="0"/>
              <a:t>Single Photoelectron and Electron Detection</a:t>
            </a:r>
            <a:endParaRPr lang="en-US" sz="3000" dirty="0"/>
          </a:p>
        </p:txBody>
      </p:sp>
      <p:sp>
        <p:nvSpPr>
          <p:cNvPr id="3" name="Content Placeholder 2"/>
          <p:cNvSpPr>
            <a:spLocks noGrp="1"/>
          </p:cNvSpPr>
          <p:nvPr>
            <p:ph idx="1"/>
          </p:nvPr>
        </p:nvSpPr>
        <p:spPr>
          <a:xfrm>
            <a:off x="457201" y="1600200"/>
            <a:ext cx="4915638" cy="3251275"/>
          </a:xfrm>
        </p:spPr>
        <p:txBody>
          <a:bodyPr>
            <a:normAutofit lnSpcReduction="10000"/>
          </a:bodyPr>
          <a:lstStyle/>
          <a:p>
            <a:r>
              <a:rPr lang="en-US" dirty="0" smtClean="0"/>
              <a:t>Single Photoelectron Gain </a:t>
            </a:r>
          </a:p>
          <a:p>
            <a:pPr lvl="1"/>
            <a:r>
              <a:rPr lang="en-US" dirty="0" smtClean="0"/>
              <a:t>Use LED at low light level to measure SPE gain</a:t>
            </a:r>
          </a:p>
          <a:p>
            <a:pPr lvl="1"/>
            <a:r>
              <a:rPr lang="en-US" dirty="0" smtClean="0"/>
              <a:t>Relatively low gain </a:t>
            </a:r>
            <a:r>
              <a:rPr lang="en-US" dirty="0"/>
              <a:t>(~4-7 x 10</a:t>
            </a:r>
            <a:r>
              <a:rPr lang="en-US" baseline="30000" dirty="0"/>
              <a:t>5</a:t>
            </a:r>
            <a:r>
              <a:rPr lang="en-US" dirty="0"/>
              <a:t> e</a:t>
            </a:r>
            <a:r>
              <a:rPr lang="en-US" baseline="30000" dirty="0"/>
              <a:t>-</a:t>
            </a:r>
            <a:r>
              <a:rPr lang="en-US" dirty="0" smtClean="0"/>
              <a:t>) to avoid saturation</a:t>
            </a:r>
          </a:p>
          <a:p>
            <a:pPr lvl="1"/>
            <a:r>
              <a:rPr lang="en-US" dirty="0" smtClean="0"/>
              <a:t>Use background subtraction and coincidence cut to clean distribution</a:t>
            </a:r>
          </a:p>
          <a:p>
            <a:r>
              <a:rPr lang="en-US" dirty="0" smtClean="0"/>
              <a:t>Single Electron Gain</a:t>
            </a:r>
          </a:p>
          <a:p>
            <a:pPr lvl="1"/>
            <a:r>
              <a:rPr lang="en-US" dirty="0" smtClean="0"/>
              <a:t>Use photoionization of cathode by S2 to find small numbers of electrons</a:t>
            </a:r>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7</a:t>
            </a:fld>
            <a:endParaRPr lang="en-US"/>
          </a:p>
        </p:txBody>
      </p:sp>
      <p:pic>
        <p:nvPicPr>
          <p:cNvPr id="10" name="Picture 9" descr="sample_sp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8864" y="1699084"/>
            <a:ext cx="3445535" cy="2212517"/>
          </a:xfrm>
          <a:prstGeom prst="rect">
            <a:avLst/>
          </a:prstGeom>
        </p:spPr>
      </p:pic>
      <p:sp>
        <p:nvSpPr>
          <p:cNvPr id="11" name="TextBox 10"/>
          <p:cNvSpPr txBox="1"/>
          <p:nvPr/>
        </p:nvSpPr>
        <p:spPr>
          <a:xfrm>
            <a:off x="6095999" y="1524000"/>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SPE Gain Calibration</a:t>
            </a:r>
            <a:endParaRPr lang="en-US" sz="1200" dirty="0">
              <a:latin typeface="Lucida Fax"/>
              <a:cs typeface="Lucida Fax"/>
            </a:endParaRPr>
          </a:p>
        </p:txBody>
      </p:sp>
      <p:pic>
        <p:nvPicPr>
          <p:cNvPr id="9" name="Picture 8" descr="sample_s2_gai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5907" y="4256248"/>
            <a:ext cx="3567256" cy="2567886"/>
          </a:xfrm>
          <a:prstGeom prst="rect">
            <a:avLst/>
          </a:prstGeom>
        </p:spPr>
      </p:pic>
      <p:sp>
        <p:nvSpPr>
          <p:cNvPr id="12" name="TextBox 11"/>
          <p:cNvSpPr txBox="1"/>
          <p:nvPr/>
        </p:nvSpPr>
        <p:spPr>
          <a:xfrm>
            <a:off x="6095999" y="4013795"/>
            <a:ext cx="2015067" cy="27631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Single Electron Gain</a:t>
            </a:r>
            <a:endParaRPr lang="en-US" sz="1200" dirty="0">
              <a:latin typeface="Lucida Fax"/>
              <a:cs typeface="Lucida Fax"/>
            </a:endParaRPr>
          </a:p>
        </p:txBody>
      </p:sp>
      <p:pic>
        <p:nvPicPr>
          <p:cNvPr id="7" name="Picture 6"/>
          <p:cNvPicPr>
            <a:picLocks noChangeAspect="1"/>
          </p:cNvPicPr>
          <p:nvPr/>
        </p:nvPicPr>
        <p:blipFill>
          <a:blip r:embed="rId5"/>
          <a:stretch>
            <a:fillRect/>
          </a:stretch>
        </p:blipFill>
        <p:spPr>
          <a:xfrm>
            <a:off x="2511875" y="5014276"/>
            <a:ext cx="2519484" cy="1816814"/>
          </a:xfrm>
          <a:prstGeom prst="rect">
            <a:avLst/>
          </a:prstGeom>
        </p:spPr>
      </p:pic>
      <p:sp>
        <p:nvSpPr>
          <p:cNvPr id="8" name="TextBox 7"/>
          <p:cNvSpPr txBox="1"/>
          <p:nvPr/>
        </p:nvSpPr>
        <p:spPr>
          <a:xfrm>
            <a:off x="457200" y="5500242"/>
            <a:ext cx="2359469" cy="830997"/>
          </a:xfrm>
          <a:prstGeom prst="rect">
            <a:avLst/>
          </a:prstGeom>
          <a:noFill/>
        </p:spPr>
        <p:txBody>
          <a:bodyPr wrap="square" rtlCol="0">
            <a:spAutoFit/>
          </a:bodyPr>
          <a:lstStyle/>
          <a:p>
            <a:r>
              <a:rPr lang="en-US" sz="1200" b="1" dirty="0" smtClean="0">
                <a:latin typeface="Lucida Fax"/>
                <a:cs typeface="Lucida Fax"/>
              </a:rPr>
              <a:t>More details on single electron gain: </a:t>
            </a:r>
            <a:r>
              <a:rPr lang="en-US" sz="1200" dirty="0">
                <a:latin typeface="Lucida Fax"/>
                <a:cs typeface="Lucida Fax"/>
              </a:rPr>
              <a:t>J. Phys. G: </a:t>
            </a:r>
            <a:r>
              <a:rPr lang="en-US" sz="1200" dirty="0" err="1">
                <a:latin typeface="Lucida Fax"/>
                <a:cs typeface="Lucida Fax"/>
              </a:rPr>
              <a:t>Nucl</a:t>
            </a:r>
            <a:r>
              <a:rPr lang="en-US" sz="1200" dirty="0">
                <a:latin typeface="Lucida Fax"/>
                <a:cs typeface="Lucida Fax"/>
              </a:rPr>
              <a:t>. Part. Phys. 41 (2014) 035201</a:t>
            </a:r>
            <a:endParaRPr lang="en-US" sz="1200" b="1" dirty="0">
              <a:latin typeface="Lucida Fax"/>
              <a:cs typeface="Lucida Fax"/>
            </a:endParaRPr>
          </a:p>
        </p:txBody>
      </p:sp>
      <p:sp>
        <p:nvSpPr>
          <p:cNvPr id="14" name="TextBox 13"/>
          <p:cNvSpPr txBox="1"/>
          <p:nvPr/>
        </p:nvSpPr>
        <p:spPr>
          <a:xfrm>
            <a:off x="2201341" y="4737277"/>
            <a:ext cx="3268134" cy="276999"/>
          </a:xfrm>
          <a:prstGeom prst="rect">
            <a:avLst/>
          </a:prstGeom>
          <a:noFill/>
          <a:ln>
            <a:solidFill>
              <a:schemeClr val="tx1"/>
            </a:solidFill>
          </a:ln>
        </p:spPr>
        <p:txBody>
          <a:bodyPr wrap="square" rtlCol="0">
            <a:spAutoFit/>
          </a:bodyPr>
          <a:lstStyle/>
          <a:p>
            <a:pPr algn="ctr"/>
            <a:r>
              <a:rPr lang="en-US" sz="1200" dirty="0" smtClean="0">
                <a:latin typeface="Lucida Fax"/>
                <a:cs typeface="Lucida Fax"/>
              </a:rPr>
              <a:t>Photoionization of Gate and Cathode</a:t>
            </a:r>
            <a:endParaRPr lang="en-US" sz="1200" dirty="0">
              <a:latin typeface="Lucida Fax"/>
              <a:cs typeface="Lucida Fax"/>
            </a:endParaRPr>
          </a:p>
        </p:txBody>
      </p:sp>
    </p:spTree>
    <p:extLst>
      <p:ext uri="{BB962C8B-B14F-4D97-AF65-F5344CB8AC3E}">
        <p14:creationId xmlns:p14="http://schemas.microsoft.com/office/powerpoint/2010/main" val="36182665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 Reconstruction</a:t>
            </a:r>
            <a:endParaRPr lang="en-US" dirty="0"/>
          </a:p>
        </p:txBody>
      </p:sp>
      <p:sp>
        <p:nvSpPr>
          <p:cNvPr id="3" name="Content Placeholder 2"/>
          <p:cNvSpPr>
            <a:spLocks noGrp="1"/>
          </p:cNvSpPr>
          <p:nvPr>
            <p:ph idx="1"/>
          </p:nvPr>
        </p:nvSpPr>
        <p:spPr>
          <a:xfrm>
            <a:off x="457200" y="1600200"/>
            <a:ext cx="8229600" cy="2954086"/>
          </a:xfrm>
        </p:spPr>
        <p:txBody>
          <a:bodyPr>
            <a:normAutofit/>
          </a:bodyPr>
          <a:lstStyle/>
          <a:p>
            <a:pPr marL="0" indent="0">
              <a:buNone/>
            </a:pPr>
            <a:r>
              <a:rPr lang="en-US" dirty="0" smtClean="0"/>
              <a:t>Similar to larger LXe detectors, neriX is able to reconstruct the 3D position of an event</a:t>
            </a:r>
          </a:p>
          <a:p>
            <a:pPr lvl="1"/>
            <a:r>
              <a:rPr lang="en-US" dirty="0" smtClean="0"/>
              <a:t>More difficult given small size of the detector</a:t>
            </a:r>
          </a:p>
          <a:p>
            <a:pPr lvl="1"/>
            <a:r>
              <a:rPr lang="en-US" dirty="0" smtClean="0"/>
              <a:t>Used Geant4 construction of the detector to simulate S2 patterns at given positions</a:t>
            </a:r>
          </a:p>
          <a:p>
            <a:pPr lvl="1"/>
            <a:r>
              <a:rPr lang="en-US" dirty="0" smtClean="0"/>
              <a:t>Train neural network on the simulation using FANN open source library</a:t>
            </a:r>
          </a:p>
          <a:p>
            <a:pPr lvl="1"/>
            <a:r>
              <a:rPr lang="en-US" dirty="0" smtClean="0"/>
              <a:t>Average error of simulated data inside radius of 18 mm </a:t>
            </a:r>
            <a:r>
              <a:rPr lang="en-US" dirty="0" smtClean="0">
                <a:latin typeface="ＭＳ ゴシック"/>
                <a:ea typeface="ＭＳ ゴシック"/>
                <a:cs typeface="ＭＳ ゴシック"/>
              </a:rPr>
              <a:t>≅</a:t>
            </a:r>
            <a:r>
              <a:rPr lang="en-US" dirty="0" smtClean="0"/>
              <a:t> 0.5 mm</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8</a:t>
            </a:fld>
            <a:endParaRPr lang="en-US"/>
          </a:p>
        </p:txBody>
      </p:sp>
      <p:grpSp>
        <p:nvGrpSpPr>
          <p:cNvPr id="15" name="Group 14"/>
          <p:cNvGrpSpPr/>
          <p:nvPr/>
        </p:nvGrpSpPr>
        <p:grpSpPr>
          <a:xfrm>
            <a:off x="457200" y="4695821"/>
            <a:ext cx="2147297" cy="1921357"/>
            <a:chOff x="457200" y="4368800"/>
            <a:chExt cx="2301703" cy="2059516"/>
          </a:xfrm>
        </p:grpSpPr>
        <p:graphicFrame>
          <p:nvGraphicFramePr>
            <p:cNvPr id="9" name="Object 8"/>
            <p:cNvGraphicFramePr>
              <a:graphicFrameLocks noChangeAspect="1"/>
            </p:cNvGraphicFramePr>
            <p:nvPr>
              <p:extLst>
                <p:ext uri="{D42A27DB-BD31-4B8C-83A1-F6EECF244321}">
                  <p14:modId xmlns:p14="http://schemas.microsoft.com/office/powerpoint/2010/main" val="624898836"/>
                </p:ext>
              </p:extLst>
            </p:nvPr>
          </p:nvGraphicFramePr>
          <p:xfrm>
            <a:off x="457200" y="4368800"/>
            <a:ext cx="2301703" cy="450849"/>
          </p:xfrm>
          <a:graphic>
            <a:graphicData uri="http://schemas.openxmlformats.org/presentationml/2006/ole">
              <mc:AlternateContent xmlns:mc="http://schemas.openxmlformats.org/markup-compatibility/2006">
                <mc:Choice xmlns:v="urn:schemas-microsoft-com:vml" Requires="v">
                  <p:oleObj spid="_x0000_s2328" name="Equation" r:id="rId4" imgW="1231900" imgH="241300" progId="Equation.3">
                    <p:embed/>
                  </p:oleObj>
                </mc:Choice>
                <mc:Fallback>
                  <p:oleObj name="Equation" r:id="rId4" imgW="1231900" imgH="241300" progId="Equation.3">
                    <p:embed/>
                    <p:pic>
                      <p:nvPicPr>
                        <p:cNvPr id="0" name=""/>
                        <p:cNvPicPr/>
                        <p:nvPr/>
                      </p:nvPicPr>
                      <p:blipFill>
                        <a:blip r:embed="rId5"/>
                        <a:stretch>
                          <a:fillRect/>
                        </a:stretch>
                      </p:blipFill>
                      <p:spPr>
                        <a:xfrm>
                          <a:off x="457200" y="4368800"/>
                          <a:ext cx="2301703" cy="450849"/>
                        </a:xfrm>
                        <a:prstGeom prst="rect">
                          <a:avLst/>
                        </a:prstGeom>
                      </p:spPr>
                    </p:pic>
                  </p:oleObj>
                </mc:Fallback>
              </mc:AlternateContent>
            </a:graphicData>
          </a:graphic>
        </p:graphicFrame>
        <p:sp>
          <p:nvSpPr>
            <p:cNvPr id="10" name="Rectangle 9"/>
            <p:cNvSpPr/>
            <p:nvPr/>
          </p:nvSpPr>
          <p:spPr>
            <a:xfrm>
              <a:off x="993986" y="4819648"/>
              <a:ext cx="1022351" cy="1022351"/>
            </a:xfrm>
            <a:prstGeom prst="rect">
              <a:avLst/>
            </a:prstGeom>
            <a:ln/>
          </p:spPr>
          <p:style>
            <a:lnRef idx="1">
              <a:schemeClr val="dk1"/>
            </a:lnRef>
            <a:fillRef idx="3">
              <a:schemeClr val="dk1"/>
            </a:fillRef>
            <a:effectRef idx="2">
              <a:schemeClr val="dk1"/>
            </a:effectRef>
            <a:fontRef idx="minor">
              <a:schemeClr val="lt1"/>
            </a:fontRef>
          </p:style>
          <p:txBody>
            <a:bodyPr/>
            <a:lstStyle/>
            <a:p>
              <a:endParaRPr lang="en-US"/>
            </a:p>
          </p:txBody>
        </p:sp>
        <p:sp>
          <p:nvSpPr>
            <p:cNvPr id="12" name="TextBox 11"/>
            <p:cNvSpPr txBox="1"/>
            <p:nvPr/>
          </p:nvSpPr>
          <p:spPr>
            <a:xfrm>
              <a:off x="1078651" y="5144535"/>
              <a:ext cx="851747" cy="369332"/>
            </a:xfrm>
            <a:prstGeom prst="rect">
              <a:avLst/>
            </a:prstGeom>
            <a:noFill/>
          </p:spPr>
          <p:txBody>
            <a:bodyPr wrap="square" rtlCol="0">
              <a:spAutoFit/>
            </a:bodyPr>
            <a:lstStyle/>
            <a:p>
              <a:pPr algn="ctr"/>
              <a:r>
                <a:rPr lang="en-US" dirty="0" smtClean="0">
                  <a:solidFill>
                    <a:srgbClr val="3366FF"/>
                  </a:solidFill>
                </a:rPr>
                <a:t>FANN</a:t>
              </a:r>
              <a:endParaRPr lang="en-US" dirty="0">
                <a:solidFill>
                  <a:srgbClr val="3366FF"/>
                </a:solidFill>
              </a:endParaRPr>
            </a:p>
          </p:txBody>
        </p:sp>
        <p:graphicFrame>
          <p:nvGraphicFramePr>
            <p:cNvPr id="13" name="Object 12"/>
            <p:cNvGraphicFramePr>
              <a:graphicFrameLocks noChangeAspect="1"/>
            </p:cNvGraphicFramePr>
            <p:nvPr>
              <p:extLst>
                <p:ext uri="{D42A27DB-BD31-4B8C-83A1-F6EECF244321}">
                  <p14:modId xmlns:p14="http://schemas.microsoft.com/office/powerpoint/2010/main" val="528960381"/>
                </p:ext>
              </p:extLst>
            </p:nvPr>
          </p:nvGraphicFramePr>
          <p:xfrm>
            <a:off x="870375" y="5995529"/>
            <a:ext cx="1298362" cy="432787"/>
          </p:xfrm>
          <a:graphic>
            <a:graphicData uri="http://schemas.openxmlformats.org/presentationml/2006/ole">
              <mc:AlternateContent xmlns:mc="http://schemas.openxmlformats.org/markup-compatibility/2006">
                <mc:Choice xmlns:v="urn:schemas-microsoft-com:vml" Requires="v">
                  <p:oleObj spid="_x0000_s2329" name="Equation" r:id="rId6" imgW="723900" imgH="241300" progId="Equation.3">
                    <p:embed/>
                  </p:oleObj>
                </mc:Choice>
                <mc:Fallback>
                  <p:oleObj name="Equation" r:id="rId6" imgW="723900" imgH="241300" progId="Equation.3">
                    <p:embed/>
                    <p:pic>
                      <p:nvPicPr>
                        <p:cNvPr id="0" name=""/>
                        <p:cNvPicPr/>
                        <p:nvPr/>
                      </p:nvPicPr>
                      <p:blipFill>
                        <a:blip r:embed="rId7"/>
                        <a:stretch>
                          <a:fillRect/>
                        </a:stretch>
                      </p:blipFill>
                      <p:spPr>
                        <a:xfrm>
                          <a:off x="870375" y="5995529"/>
                          <a:ext cx="1298362" cy="432787"/>
                        </a:xfrm>
                        <a:prstGeom prst="rect">
                          <a:avLst/>
                        </a:prstGeom>
                      </p:spPr>
                    </p:pic>
                  </p:oleObj>
                </mc:Fallback>
              </mc:AlternateContent>
            </a:graphicData>
          </a:graphic>
        </p:graphicFrame>
      </p:grpSp>
      <p:pic>
        <p:nvPicPr>
          <p:cNvPr id="14" name="Picture 13" descr="uniform_Co.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6946" y="4586870"/>
            <a:ext cx="2339854" cy="2135666"/>
          </a:xfrm>
          <a:prstGeom prst="rect">
            <a:avLst/>
          </a:prstGeom>
        </p:spPr>
      </p:pic>
      <p:sp>
        <p:nvSpPr>
          <p:cNvPr id="16" name="TextBox 15"/>
          <p:cNvSpPr txBox="1"/>
          <p:nvPr/>
        </p:nvSpPr>
        <p:spPr>
          <a:xfrm>
            <a:off x="6263807" y="4418822"/>
            <a:ext cx="255998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Co-57 Position Reconstruction</a:t>
            </a:r>
            <a:endParaRPr lang="en-US" sz="1200" dirty="0">
              <a:latin typeface="Lucida Fax"/>
              <a:cs typeface="Lucida Fax"/>
            </a:endParaRPr>
          </a:p>
        </p:txBody>
      </p:sp>
      <p:pic>
        <p:nvPicPr>
          <p:cNvPr id="8" name="Picture 7" descr="radial_reconstruction.png"/>
          <p:cNvPicPr>
            <a:picLocks noChangeAspect="1"/>
          </p:cNvPicPr>
          <p:nvPr/>
        </p:nvPicPr>
        <p:blipFill rotWithShape="1">
          <a:blip r:embed="rId9">
            <a:extLst>
              <a:ext uri="{28A0092B-C50C-407E-A947-70E740481C1C}">
                <a14:useLocalDpi xmlns:a14="http://schemas.microsoft.com/office/drawing/2010/main" val="0"/>
              </a:ext>
            </a:extLst>
          </a:blip>
          <a:srcRect t="5102"/>
          <a:stretch/>
        </p:blipFill>
        <p:spPr>
          <a:xfrm>
            <a:off x="2978330" y="4695820"/>
            <a:ext cx="2821118" cy="2026715"/>
          </a:xfrm>
          <a:prstGeom prst="rect">
            <a:avLst/>
          </a:prstGeom>
        </p:spPr>
      </p:pic>
      <p:sp>
        <p:nvSpPr>
          <p:cNvPr id="17" name="TextBox 16"/>
          <p:cNvSpPr txBox="1"/>
          <p:nvPr/>
        </p:nvSpPr>
        <p:spPr>
          <a:xfrm>
            <a:off x="2861755" y="4448370"/>
            <a:ext cx="3234246" cy="276999"/>
          </a:xfrm>
          <a:prstGeom prst="rect">
            <a:avLst/>
          </a:prstGeom>
          <a:noFill/>
          <a:ln>
            <a:solidFill>
              <a:srgbClr val="000000"/>
            </a:solidFill>
          </a:ln>
        </p:spPr>
        <p:txBody>
          <a:bodyPr wrap="square" rtlCol="0">
            <a:spAutoFit/>
          </a:bodyPr>
          <a:lstStyle/>
          <a:p>
            <a:pPr algn="ctr"/>
            <a:r>
              <a:rPr lang="en-US" sz="1200" dirty="0" smtClean="0">
                <a:latin typeface="Lucida Fax"/>
                <a:cs typeface="Lucida Fax"/>
              </a:rPr>
              <a:t>Simulated vs. Reconstructed Position</a:t>
            </a:r>
            <a:endParaRPr lang="en-US" sz="1200" dirty="0">
              <a:latin typeface="Lucida Fax"/>
              <a:cs typeface="Lucida Fax"/>
            </a:endParaRPr>
          </a:p>
        </p:txBody>
      </p:sp>
    </p:spTree>
    <p:extLst>
      <p:ext uri="{BB962C8B-B14F-4D97-AF65-F5344CB8AC3E}">
        <p14:creationId xmlns:p14="http://schemas.microsoft.com/office/powerpoint/2010/main" val="321134838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Compton Coincidence Technique</a:t>
            </a:r>
            <a:endParaRPr lang="en-US" dirty="0"/>
          </a:p>
        </p:txBody>
      </p:sp>
      <p:sp>
        <p:nvSpPr>
          <p:cNvPr id="3" name="Content Placeholder 2"/>
          <p:cNvSpPr>
            <a:spLocks noGrp="1"/>
          </p:cNvSpPr>
          <p:nvPr>
            <p:ph idx="1"/>
          </p:nvPr>
        </p:nvSpPr>
        <p:spPr>
          <a:xfrm>
            <a:off x="457200" y="1600199"/>
            <a:ext cx="8229600" cy="1764979"/>
          </a:xfrm>
        </p:spPr>
        <p:txBody>
          <a:bodyPr/>
          <a:lstStyle/>
          <a:p>
            <a:pPr marL="0" indent="0">
              <a:buNone/>
            </a:pPr>
            <a:r>
              <a:rPr lang="en-US" dirty="0" smtClean="0"/>
              <a:t>Energy deposited in LXe determined using Compton Coincidence Technique</a:t>
            </a:r>
          </a:p>
          <a:p>
            <a:pPr lvl="1"/>
            <a:r>
              <a:rPr lang="en-US" dirty="0" smtClean="0"/>
              <a:t>Photons Compton scatter in LXe then deposit remaining energy in </a:t>
            </a:r>
            <a:r>
              <a:rPr lang="en-US" dirty="0" err="1" smtClean="0"/>
              <a:t>HPGe</a:t>
            </a:r>
            <a:r>
              <a:rPr lang="en-US" dirty="0" smtClean="0"/>
              <a:t> detector</a:t>
            </a:r>
            <a:endParaRPr lang="en-US" dirty="0"/>
          </a:p>
        </p:txBody>
      </p:sp>
      <p:sp>
        <p:nvSpPr>
          <p:cNvPr id="4" name="Date Placeholder 3"/>
          <p:cNvSpPr>
            <a:spLocks noGrp="1"/>
          </p:cNvSpPr>
          <p:nvPr>
            <p:ph type="dt" sz="half" idx="10"/>
          </p:nvPr>
        </p:nvSpPr>
        <p:spPr/>
        <p:txBody>
          <a:bodyPr/>
          <a:lstStyle/>
          <a:p>
            <a:r>
              <a:rPr lang="en-US" smtClean="0"/>
              <a:t>4/12/15</a:t>
            </a:r>
            <a:endParaRPr lang="en-US"/>
          </a:p>
        </p:txBody>
      </p:sp>
      <p:sp>
        <p:nvSpPr>
          <p:cNvPr id="5" name="Footer Placeholder 4"/>
          <p:cNvSpPr>
            <a:spLocks noGrp="1"/>
          </p:cNvSpPr>
          <p:nvPr>
            <p:ph type="ftr" sz="quarter" idx="11"/>
          </p:nvPr>
        </p:nvSpPr>
        <p:spPr/>
        <p:txBody>
          <a:bodyPr/>
          <a:lstStyle/>
          <a:p>
            <a:r>
              <a:rPr lang="en-US" smtClean="0"/>
              <a:t>Matthew D. Anthony</a:t>
            </a:r>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9</a:t>
            </a:fld>
            <a:endParaRPr lang="en-US"/>
          </a:p>
        </p:txBody>
      </p:sp>
      <p:pic>
        <p:nvPicPr>
          <p:cNvPr id="7" name="Picture 6"/>
          <p:cNvPicPr>
            <a:picLocks noChangeAspect="1"/>
          </p:cNvPicPr>
          <p:nvPr/>
        </p:nvPicPr>
        <p:blipFill>
          <a:blip r:embed="rId4"/>
          <a:stretch>
            <a:fillRect/>
          </a:stretch>
        </p:blipFill>
        <p:spPr>
          <a:xfrm>
            <a:off x="4490621" y="3365179"/>
            <a:ext cx="4348579" cy="3461388"/>
          </a:xfrm>
          <a:prstGeom prst="rect">
            <a:avLst/>
          </a:prstGeom>
        </p:spPr>
      </p:pic>
      <p:pic>
        <p:nvPicPr>
          <p:cNvPr id="8" name="Picture 7"/>
          <p:cNvPicPr>
            <a:picLocks noChangeAspect="1"/>
          </p:cNvPicPr>
          <p:nvPr/>
        </p:nvPicPr>
        <p:blipFill>
          <a:blip r:embed="rId5"/>
          <a:stretch>
            <a:fillRect/>
          </a:stretch>
        </p:blipFill>
        <p:spPr>
          <a:xfrm>
            <a:off x="169333" y="3367296"/>
            <a:ext cx="3627021" cy="3459271"/>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4183494760"/>
              </p:ext>
            </p:extLst>
          </p:nvPr>
        </p:nvGraphicFramePr>
        <p:xfrm>
          <a:off x="4171948" y="5534375"/>
          <a:ext cx="2465917" cy="990250"/>
        </p:xfrm>
        <a:graphic>
          <a:graphicData uri="http://schemas.openxmlformats.org/presentationml/2006/ole">
            <mc:AlternateContent xmlns:mc="http://schemas.openxmlformats.org/markup-compatibility/2006">
              <mc:Choice xmlns:v="urn:schemas-microsoft-com:vml" Requires="v">
                <p:oleObj spid="_x0000_s3189" name="Equation" r:id="rId6" imgW="1612900" imgH="647700" progId="Equation.3">
                  <p:embed/>
                </p:oleObj>
              </mc:Choice>
              <mc:Fallback>
                <p:oleObj name="Equation" r:id="rId6" imgW="1612900" imgH="647700" progId="Equation.3">
                  <p:embed/>
                  <p:pic>
                    <p:nvPicPr>
                      <p:cNvPr id="0" name=""/>
                      <p:cNvPicPr/>
                      <p:nvPr/>
                    </p:nvPicPr>
                    <p:blipFill>
                      <a:blip r:embed="rId7"/>
                      <a:stretch>
                        <a:fillRect/>
                      </a:stretch>
                    </p:blipFill>
                    <p:spPr>
                      <a:xfrm>
                        <a:off x="4171948" y="5534375"/>
                        <a:ext cx="2465917" cy="990250"/>
                      </a:xfrm>
                      <a:prstGeom prst="rect">
                        <a:avLst/>
                      </a:prstGeom>
                    </p:spPr>
                  </p:pic>
                </p:oleObj>
              </mc:Fallback>
            </mc:AlternateContent>
          </a:graphicData>
        </a:graphic>
      </p:graphicFrame>
    </p:spTree>
    <p:extLst>
      <p:ext uri="{BB962C8B-B14F-4D97-AF65-F5344CB8AC3E}">
        <p14:creationId xmlns:p14="http://schemas.microsoft.com/office/powerpoint/2010/main" val="51734074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7762</TotalTime>
  <Words>4032</Words>
  <Application>Microsoft Macintosh PowerPoint</Application>
  <PresentationFormat>On-screen Show (4:3)</PresentationFormat>
  <Paragraphs>305</Paragraphs>
  <Slides>13</Slides>
  <Notes>13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5" baseType="lpstr">
      <vt:lpstr>Clarity</vt:lpstr>
      <vt:lpstr>Equation</vt:lpstr>
      <vt:lpstr>Measurement of the Charge and Light Yield of Low Energy Electronic Recoils in Liquid Xenon at Different Electric Fields</vt:lpstr>
      <vt:lpstr>Motivation</vt:lpstr>
      <vt:lpstr>Motivation</vt:lpstr>
      <vt:lpstr>neriX Detector</vt:lpstr>
      <vt:lpstr>neriX Detector</vt:lpstr>
      <vt:lpstr>Drift Fields</vt:lpstr>
      <vt:lpstr>Single Photoelectron and Electron Detection</vt:lpstr>
      <vt:lpstr>Position Reconstruction</vt:lpstr>
      <vt:lpstr>Compton Coincidence Technique</vt:lpstr>
      <vt:lpstr>Coincidence Spectrum</vt:lpstr>
      <vt:lpstr>Electronic Recoils: Light and Charge Yields</vt:lpstr>
      <vt:lpstr>Electronic Recoils: Light and Charge Yields</vt:lpstr>
      <vt:lpstr>Nuclear Recoils: Light and Charge Yields</vt:lpstr>
    </vt:vector>
  </TitlesOfParts>
  <Company>University of Maryland Physics Department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Measurement of the Charge and Light Yield of Low Energy Electronic Recoils in Liquid Xenon at Different Electric Fields</dc:title>
  <dc:creator>Matthew Anthony</dc:creator>
  <cp:lastModifiedBy>Matthew Anthony</cp:lastModifiedBy>
  <cp:revision>153</cp:revision>
  <dcterms:created xsi:type="dcterms:W3CDTF">2015-04-07T21:21:36Z</dcterms:created>
  <dcterms:modified xsi:type="dcterms:W3CDTF">2015-06-09T23:29:19Z</dcterms:modified>
</cp:coreProperties>
</file>